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386" r:id="rId2"/>
    <p:sldId id="388" r:id="rId3"/>
    <p:sldId id="339" r:id="rId4"/>
    <p:sldId id="387" r:id="rId5"/>
    <p:sldId id="389" r:id="rId6"/>
    <p:sldId id="347" r:id="rId7"/>
    <p:sldId id="321" r:id="rId8"/>
    <p:sldId id="332" r:id="rId9"/>
    <p:sldId id="307" r:id="rId10"/>
    <p:sldId id="391" r:id="rId11"/>
    <p:sldId id="393" r:id="rId12"/>
    <p:sldId id="394" r:id="rId13"/>
    <p:sldId id="395" r:id="rId14"/>
    <p:sldId id="342" r:id="rId15"/>
    <p:sldId id="343" r:id="rId16"/>
    <p:sldId id="34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9900CC"/>
    <a:srgbClr val="E3BBE1"/>
    <a:srgbClr val="FFFF66"/>
    <a:srgbClr val="FFFF00"/>
    <a:srgbClr val="663300"/>
    <a:srgbClr val="00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50" autoAdjust="0"/>
    <p:restoredTop sz="94660"/>
  </p:normalViewPr>
  <p:slideViewPr>
    <p:cSldViewPr>
      <p:cViewPr varScale="1">
        <p:scale>
          <a:sx n="62" d="100"/>
          <a:sy n="62" d="100"/>
        </p:scale>
        <p:origin x="1128" y="56"/>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787F94-4092-4DFF-86CA-F2B490DE06FB}" type="slidenum">
              <a:rPr lang="en-US" altLang="en-US" smtClean="0"/>
              <a:pPr>
                <a:defRPr/>
              </a:pPr>
              <a:t>‹#›</a:t>
            </a:fld>
            <a:endParaRPr lang="en-US" altLang="en-US"/>
          </a:p>
        </p:txBody>
      </p:sp>
    </p:spTree>
    <p:extLst>
      <p:ext uri="{BB962C8B-B14F-4D97-AF65-F5344CB8AC3E}">
        <p14:creationId xmlns:p14="http://schemas.microsoft.com/office/powerpoint/2010/main" val="3543309670"/>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1BE898-BB24-46D9-A25F-9E9241721269}" type="slidenum">
              <a:rPr lang="en-US" altLang="en-US" smtClean="0"/>
              <a:pPr>
                <a:defRPr/>
              </a:pPr>
              <a:t>‹#›</a:t>
            </a:fld>
            <a:endParaRPr lang="en-US" altLang="en-US"/>
          </a:p>
        </p:txBody>
      </p:sp>
    </p:spTree>
    <p:extLst>
      <p:ext uri="{BB962C8B-B14F-4D97-AF65-F5344CB8AC3E}">
        <p14:creationId xmlns:p14="http://schemas.microsoft.com/office/powerpoint/2010/main" val="325459994"/>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E85A7C-B5B2-4B77-B852-10DDC08AAFBD}" type="slidenum">
              <a:rPr lang="en-US" altLang="en-US" smtClean="0"/>
              <a:pPr>
                <a:defRPr/>
              </a:pPr>
              <a:t>‹#›</a:t>
            </a:fld>
            <a:endParaRPr lang="en-US" altLang="en-US"/>
          </a:p>
        </p:txBody>
      </p:sp>
    </p:spTree>
    <p:extLst>
      <p:ext uri="{BB962C8B-B14F-4D97-AF65-F5344CB8AC3E}">
        <p14:creationId xmlns:p14="http://schemas.microsoft.com/office/powerpoint/2010/main" val="2533042003"/>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78C3CA-205A-4236-BEFB-7D47043969A4}" type="slidenum">
              <a:rPr lang="en-US" altLang="en-US" smtClean="0"/>
              <a:pPr>
                <a:defRPr/>
              </a:pPr>
              <a:t>‹#›</a:t>
            </a:fld>
            <a:endParaRPr lang="en-US" altLang="en-US"/>
          </a:p>
        </p:txBody>
      </p:sp>
    </p:spTree>
    <p:extLst>
      <p:ext uri="{BB962C8B-B14F-4D97-AF65-F5344CB8AC3E}">
        <p14:creationId xmlns:p14="http://schemas.microsoft.com/office/powerpoint/2010/main" val="3625625258"/>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90F1B8-A8FF-4FA3-A39A-8F3BFF729A60}" type="slidenum">
              <a:rPr lang="en-US" altLang="en-US" smtClean="0"/>
              <a:pPr>
                <a:defRPr/>
              </a:pPr>
              <a:t>‹#›</a:t>
            </a:fld>
            <a:endParaRPr lang="en-US" altLang="en-US"/>
          </a:p>
        </p:txBody>
      </p:sp>
    </p:spTree>
    <p:extLst>
      <p:ext uri="{BB962C8B-B14F-4D97-AF65-F5344CB8AC3E}">
        <p14:creationId xmlns:p14="http://schemas.microsoft.com/office/powerpoint/2010/main" val="1500658325"/>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8188C7B-4486-4126-9005-71A48E8AA3CC}" type="slidenum">
              <a:rPr lang="en-US" altLang="en-US" smtClean="0"/>
              <a:pPr>
                <a:defRPr/>
              </a:pPr>
              <a:t>‹#›</a:t>
            </a:fld>
            <a:endParaRPr lang="en-US" altLang="en-US"/>
          </a:p>
        </p:txBody>
      </p:sp>
    </p:spTree>
    <p:extLst>
      <p:ext uri="{BB962C8B-B14F-4D97-AF65-F5344CB8AC3E}">
        <p14:creationId xmlns:p14="http://schemas.microsoft.com/office/powerpoint/2010/main" val="394315313"/>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64D70E4-2447-4A70-87ED-001FC58BD6C9}" type="slidenum">
              <a:rPr lang="en-US" altLang="en-US" smtClean="0"/>
              <a:pPr>
                <a:defRPr/>
              </a:pPr>
              <a:t>‹#›</a:t>
            </a:fld>
            <a:endParaRPr lang="en-US" altLang="en-US"/>
          </a:p>
        </p:txBody>
      </p:sp>
    </p:spTree>
    <p:extLst>
      <p:ext uri="{BB962C8B-B14F-4D97-AF65-F5344CB8AC3E}">
        <p14:creationId xmlns:p14="http://schemas.microsoft.com/office/powerpoint/2010/main" val="1725262124"/>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D854E39-A6F4-41E7-9BE8-12E1F5FB14A1}" type="slidenum">
              <a:rPr lang="en-US" altLang="en-US" smtClean="0"/>
              <a:pPr>
                <a:defRPr/>
              </a:pPr>
              <a:t>‹#›</a:t>
            </a:fld>
            <a:endParaRPr lang="en-US" altLang="en-US"/>
          </a:p>
        </p:txBody>
      </p:sp>
    </p:spTree>
    <p:extLst>
      <p:ext uri="{BB962C8B-B14F-4D97-AF65-F5344CB8AC3E}">
        <p14:creationId xmlns:p14="http://schemas.microsoft.com/office/powerpoint/2010/main" val="208515666"/>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AB16451-66AF-4867-9004-5FFC61CDF6C9}" type="slidenum">
              <a:rPr lang="en-US" altLang="en-US" smtClean="0"/>
              <a:pPr>
                <a:defRPr/>
              </a:pPr>
              <a:t>‹#›</a:t>
            </a:fld>
            <a:endParaRPr lang="en-US" altLang="en-US"/>
          </a:p>
        </p:txBody>
      </p:sp>
    </p:spTree>
    <p:extLst>
      <p:ext uri="{BB962C8B-B14F-4D97-AF65-F5344CB8AC3E}">
        <p14:creationId xmlns:p14="http://schemas.microsoft.com/office/powerpoint/2010/main" val="296142795"/>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5F390D-CA92-4816-B8BD-B9D101CB092F}" type="slidenum">
              <a:rPr lang="en-US" altLang="en-US" smtClean="0"/>
              <a:pPr>
                <a:defRPr/>
              </a:pPr>
              <a:t>‹#›</a:t>
            </a:fld>
            <a:endParaRPr lang="en-US" altLang="en-US"/>
          </a:p>
        </p:txBody>
      </p:sp>
    </p:spTree>
    <p:extLst>
      <p:ext uri="{BB962C8B-B14F-4D97-AF65-F5344CB8AC3E}">
        <p14:creationId xmlns:p14="http://schemas.microsoft.com/office/powerpoint/2010/main" val="4113158744"/>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5BE8305-2659-424B-BE39-801F32AF58E8}" type="slidenum">
              <a:rPr lang="en-US" altLang="en-US" smtClean="0"/>
              <a:pPr>
                <a:defRPr/>
              </a:pPr>
              <a:t>‹#›</a:t>
            </a:fld>
            <a:endParaRPr lang="en-US" altLang="en-US"/>
          </a:p>
        </p:txBody>
      </p:sp>
    </p:spTree>
    <p:extLst>
      <p:ext uri="{BB962C8B-B14F-4D97-AF65-F5344CB8AC3E}">
        <p14:creationId xmlns:p14="http://schemas.microsoft.com/office/powerpoint/2010/main" val="1453631199"/>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654F4CD-3B67-4010-8E67-035DEE75C19F}" type="slidenum">
              <a:rPr lang="en-US" altLang="en-US" smtClean="0"/>
              <a:pPr>
                <a:defRPr/>
              </a:pPr>
              <a:t>‹#›</a:t>
            </a:fld>
            <a:endParaRPr lang="en-US" altLang="en-US"/>
          </a:p>
        </p:txBody>
      </p:sp>
    </p:spTree>
    <p:extLst>
      <p:ext uri="{BB962C8B-B14F-4D97-AF65-F5344CB8AC3E}">
        <p14:creationId xmlns:p14="http://schemas.microsoft.com/office/powerpoint/2010/main" val="140272760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slow">
    <p:circl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100+ hình nền powerpoint đẹp 2016 - hinhanhsieudep.net">
            <a:extLst>
              <a:ext uri="{FF2B5EF4-FFF2-40B4-BE49-F238E27FC236}">
                <a16:creationId xmlns:a16="http://schemas.microsoft.com/office/drawing/2014/main" id="{5079B077-9A6C-41CA-B8B8-D26CAAC8C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15"/>
          <p:cNvSpPr>
            <a:spLocks noTextEdit="1"/>
          </p:cNvSpPr>
          <p:nvPr/>
        </p:nvSpPr>
        <p:spPr>
          <a:xfrm>
            <a:off x="0" y="1143484"/>
            <a:ext cx="6557760" cy="1259367"/>
          </a:xfrm>
          <a:prstGeom prst="rect">
            <a:avLst/>
          </a:prstGeom>
        </p:spPr>
        <p:txBody>
          <a:bodyPr wrap="none" fromWordArt="1">
            <a:prstTxWarp prst="textPlain">
              <a:avLst>
                <a:gd name="adj" fmla="val 50000"/>
              </a:avLst>
            </a:prstTxWarp>
            <a:normAutofit/>
          </a:bodyPr>
          <a:lstStyle/>
          <a:p>
            <a:pPr algn="ctr" eaLnBrk="0" hangingPunct="0"/>
            <a:r>
              <a:rPr lang="en-US" sz="3600" b="1" noProof="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3600" b="1" noProof="1">
                <a:ln w="0"/>
                <a:solidFill>
                  <a:srgbClr val="00B05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KHOA HỌC LỚP 4</a:t>
            </a:r>
          </a:p>
        </p:txBody>
      </p:sp>
      <p:sp>
        <p:nvSpPr>
          <p:cNvPr id="4" name="WordArt 19"/>
          <p:cNvSpPr>
            <a:spLocks noChangeArrowheads="1" noChangeShapeType="1" noTextEdit="1"/>
          </p:cNvSpPr>
          <p:nvPr/>
        </p:nvSpPr>
        <p:spPr bwMode="auto">
          <a:xfrm>
            <a:off x="1290840" y="381001"/>
            <a:ext cx="7467600" cy="420002"/>
          </a:xfrm>
          <a:prstGeom prst="rect">
            <a:avLst/>
          </a:prstGeom>
        </p:spPr>
        <p:txBody>
          <a:bodyPr wrap="none" fromWordArt="1">
            <a:prstTxWarp prst="textPlain">
              <a:avLst>
                <a:gd name="adj" fmla="val 50000"/>
              </a:avLst>
            </a:prstTxWarp>
          </a:bodyPr>
          <a:lstStyle/>
          <a:p>
            <a:r>
              <a:rPr lang="vi-VN" b="1" kern="10">
                <a:ln w="0"/>
                <a:gradFill flip="none" rotWithShape="1">
                  <a:gsLst>
                    <a:gs pos="0">
                      <a:srgbClr val="6600CC">
                        <a:shade val="30000"/>
                        <a:satMod val="115000"/>
                      </a:srgbClr>
                    </a:gs>
                    <a:gs pos="50000">
                      <a:srgbClr val="6600CC">
                        <a:shade val="67500"/>
                        <a:satMod val="115000"/>
                      </a:srgbClr>
                    </a:gs>
                    <a:gs pos="100000">
                      <a:srgbClr val="6600CC">
                        <a:shade val="100000"/>
                        <a:satMod val="115000"/>
                      </a:srgbClr>
                    </a:gs>
                  </a:gsLst>
                  <a:lin ang="5400000" scaled="1"/>
                  <a:tileRect/>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TRƯỜNG TIỂU HỌC TRẦN BÌNH TRỌNG</a:t>
            </a:r>
            <a:endParaRPr lang="en-US" b="1" kern="10">
              <a:ln w="0"/>
              <a:gradFill flip="none" rotWithShape="1">
                <a:gsLst>
                  <a:gs pos="0">
                    <a:srgbClr val="6600CC">
                      <a:shade val="30000"/>
                      <a:satMod val="115000"/>
                    </a:srgbClr>
                  </a:gs>
                  <a:gs pos="50000">
                    <a:srgbClr val="6600CC">
                      <a:shade val="67500"/>
                      <a:satMod val="115000"/>
                    </a:srgbClr>
                  </a:gs>
                  <a:gs pos="100000">
                    <a:srgbClr val="6600CC">
                      <a:shade val="100000"/>
                      <a:satMod val="115000"/>
                    </a:srgbClr>
                  </a:gs>
                </a:gsLst>
                <a:lin ang="5400000" scaled="1"/>
                <a:tileRect/>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5" name="WordArt 17"/>
          <p:cNvSpPr>
            <a:spLocks noTextEdit="1"/>
          </p:cNvSpPr>
          <p:nvPr/>
        </p:nvSpPr>
        <p:spPr>
          <a:xfrm>
            <a:off x="400434" y="3334682"/>
            <a:ext cx="8663880" cy="2467217"/>
          </a:xfrm>
          <a:prstGeom prst="rect">
            <a:avLst/>
          </a:prstGeom>
        </p:spPr>
        <p:txBody>
          <a:bodyPr wrap="none" fromWordArt="1">
            <a:prstTxWarp prst="textPlain">
              <a:avLst>
                <a:gd name="adj" fmla="val 50000"/>
              </a:avLst>
            </a:prstTxWarp>
            <a:normAutofit/>
          </a:bodyPr>
          <a:lstStyle/>
          <a:p>
            <a:pPr algn="ctr"/>
            <a:r>
              <a:rPr lang="en-US" sz="3600" b="1" kern="10" err="1">
                <a:ln w="9525">
                  <a:solidFill>
                    <a:srgbClr val="FF0066"/>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a:t>
            </a:r>
            <a:r>
              <a:rPr lang="en-US" sz="3600" b="1" kern="10">
                <a:ln w="9525">
                  <a:solidFill>
                    <a:srgbClr val="FF0066"/>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11: Một số cách </a:t>
            </a:r>
          </a:p>
          <a:p>
            <a:pPr algn="ctr"/>
            <a:r>
              <a:rPr lang="en-US" sz="3600" b="1" kern="10">
                <a:ln w="9525">
                  <a:solidFill>
                    <a:srgbClr val="FF0066"/>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bảo quản thức ăn</a:t>
            </a:r>
          </a:p>
        </p:txBody>
      </p:sp>
      <p:pic>
        <p:nvPicPr>
          <p:cNvPr id="6" name="Picture 2" descr="C:\Users\Admin\Downloads\logo tran binh ttro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8255"/>
            <a:ext cx="905280" cy="902594"/>
          </a:xfrm>
          <a:prstGeom prst="rect">
            <a:avLst/>
          </a:prstGeom>
          <a:noFill/>
          <a:extLst>
            <a:ext uri="{909E8E84-426E-40DD-AFC4-6F175D3DCCD1}">
              <a14:hiddenFill xmlns:a14="http://schemas.microsoft.com/office/drawing/2010/main">
                <a:solidFill>
                  <a:srgbClr val="FFFFFF"/>
                </a:solidFill>
              </a14:hiddenFill>
            </a:ext>
          </a:extLst>
        </p:spPr>
      </p:pic>
      <p:sp>
        <p:nvSpPr>
          <p:cNvPr id="7" name="WordArt 15"/>
          <p:cNvSpPr>
            <a:spLocks noTextEdit="1"/>
          </p:cNvSpPr>
          <p:nvPr/>
        </p:nvSpPr>
        <p:spPr>
          <a:xfrm>
            <a:off x="1478083" y="2402851"/>
            <a:ext cx="2149549" cy="725967"/>
          </a:xfrm>
          <a:prstGeom prst="rect">
            <a:avLst/>
          </a:prstGeom>
        </p:spPr>
        <p:txBody>
          <a:bodyPr wrap="none" fromWordArt="1">
            <a:prstTxWarp prst="textPlain">
              <a:avLst>
                <a:gd name="adj" fmla="val 50000"/>
              </a:avLst>
            </a:prstTxWarp>
            <a:normAutofit/>
          </a:bodyPr>
          <a:lstStyle/>
          <a:p>
            <a:pPr algn="ctr" eaLnBrk="0" hangingPunct="0"/>
            <a:r>
              <a:rPr lang="en-US" sz="3600" b="1" noProof="1">
                <a:ln w="22225">
                  <a:solidFill>
                    <a:schemeClr val="bg2">
                      <a:lumMod val="50000"/>
                    </a:schemeClr>
                  </a:solidFill>
                  <a:prstDash val="solid"/>
                </a:ln>
                <a:solidFill>
                  <a:srgbClr val="00B0F0"/>
                </a:solidFill>
                <a:latin typeface="Times New Roman" panose="02020603050405020304" pitchFamily="18" charset="0"/>
                <a:ea typeface="Times New Roman" panose="02020603050405020304" pitchFamily="18" charset="0"/>
              </a:rPr>
              <a:t> </a:t>
            </a:r>
            <a:r>
              <a:rPr lang="en-US" sz="3600" b="1" noProof="1">
                <a:ln w="22225">
                  <a:solidFill>
                    <a:srgbClr val="FF99FF"/>
                  </a:solidFill>
                  <a:prstDash val="solid"/>
                </a:ln>
                <a:solidFill>
                  <a:srgbClr val="FF99FF"/>
                </a:solidFill>
                <a:latin typeface="Times New Roman" panose="02020603050405020304" pitchFamily="18" charset="0"/>
                <a:ea typeface="Times New Roman" panose="02020603050405020304" pitchFamily="18" charset="0"/>
              </a:rPr>
              <a:t>Tuần 6</a:t>
            </a:r>
          </a:p>
        </p:txBody>
      </p:sp>
      <p:sp>
        <p:nvSpPr>
          <p:cNvPr id="8" name="WordArt 19"/>
          <p:cNvSpPr>
            <a:spLocks noChangeArrowheads="1" noChangeShapeType="1" noTextEdit="1"/>
          </p:cNvSpPr>
          <p:nvPr/>
        </p:nvSpPr>
        <p:spPr bwMode="auto">
          <a:xfrm>
            <a:off x="1483620" y="6168030"/>
            <a:ext cx="6176760" cy="439333"/>
          </a:xfrm>
          <a:prstGeom prst="rect">
            <a:avLst/>
          </a:prstGeom>
        </p:spPr>
        <p:txBody>
          <a:bodyPr wrap="none" fromWordArt="1">
            <a:prstTxWarp prst="textPlain">
              <a:avLst>
                <a:gd name="adj" fmla="val 50000"/>
              </a:avLst>
            </a:prstTxWarp>
          </a:bodyPr>
          <a:lstStyle/>
          <a:p>
            <a:r>
              <a:rPr lang="en-US" b="1" kern="10">
                <a:ln w="0">
                  <a:solidFill>
                    <a:srgbClr val="0070C0"/>
                  </a:solidFill>
                </a:ln>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GV: LÊ TRẦN KIM HẰNG</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a:extLst>
              <a:ext uri="{FF2B5EF4-FFF2-40B4-BE49-F238E27FC236}">
                <a16:creationId xmlns:a16="http://schemas.microsoft.com/office/drawing/2014/main" id="{A42030EC-1050-4219-AE4C-B56197473163}"/>
              </a:ext>
            </a:extLst>
          </p:cNvPr>
          <p:cNvSpPr>
            <a:spLocks noChangeArrowheads="1"/>
          </p:cNvSpPr>
          <p:nvPr/>
        </p:nvSpPr>
        <p:spPr bwMode="auto">
          <a:xfrm>
            <a:off x="276925" y="1334960"/>
            <a:ext cx="5082106" cy="954107"/>
          </a:xfrm>
          <a:prstGeom prst="rect">
            <a:avLst/>
          </a:prstGeom>
          <a:ln w="38100"/>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Kể tên một số loại thức ăn được bảo quản bằng cách ướp lạnh.</a:t>
            </a:r>
          </a:p>
        </p:txBody>
      </p:sp>
      <p:sp>
        <p:nvSpPr>
          <p:cNvPr id="6" name="TextBox 5">
            <a:extLst>
              <a:ext uri="{FF2B5EF4-FFF2-40B4-BE49-F238E27FC236}">
                <a16:creationId xmlns:a16="http://schemas.microsoft.com/office/drawing/2014/main" id="{F350FFA8-4309-4BB5-85C2-D3007D755573}"/>
              </a:ext>
            </a:extLst>
          </p:cNvPr>
          <p:cNvSpPr txBox="1"/>
          <p:nvPr/>
        </p:nvSpPr>
        <p:spPr>
          <a:xfrm>
            <a:off x="206938" y="2538479"/>
            <a:ext cx="5325567" cy="461665"/>
          </a:xfrm>
          <a:prstGeom prst="rect">
            <a:avLst/>
          </a:prstGeom>
          <a:noFill/>
        </p:spPr>
        <p:txBody>
          <a:bodyPr wrap="square">
            <a:spAutoFit/>
          </a:bodyPr>
          <a:lstStyle/>
          <a:p>
            <a:pPr algn="ctr" eaLnBrk="1" hangingPunct="1">
              <a:spcBef>
                <a:spcPct val="50000"/>
              </a:spcBef>
              <a:buFontTx/>
              <a:buNone/>
            </a:pPr>
            <a:r>
              <a:rPr lang="en-US" altLang="en-US" sz="2400" b="1" i="1">
                <a:latin typeface="Times New Roman" panose="02020603050405020304" pitchFamily="18" charset="0"/>
                <a:cs typeface="Times New Roman" panose="02020603050405020304" pitchFamily="18" charset="0"/>
              </a:rPr>
              <a:t>Cá, thịt, tôm, cua, mực, các loại rau,…</a:t>
            </a:r>
          </a:p>
        </p:txBody>
      </p:sp>
      <p:sp>
        <p:nvSpPr>
          <p:cNvPr id="8" name="Rectangle 4">
            <a:extLst>
              <a:ext uri="{FF2B5EF4-FFF2-40B4-BE49-F238E27FC236}">
                <a16:creationId xmlns:a16="http://schemas.microsoft.com/office/drawing/2014/main" id="{3D5F52F7-FCA8-43F6-8522-3C52F249C0C9}"/>
              </a:ext>
            </a:extLst>
          </p:cNvPr>
          <p:cNvSpPr>
            <a:spLocks noChangeArrowheads="1"/>
          </p:cNvSpPr>
          <p:nvPr/>
        </p:nvSpPr>
        <p:spPr bwMode="auto">
          <a:xfrm>
            <a:off x="225579" y="3639216"/>
            <a:ext cx="5082106" cy="954107"/>
          </a:xfrm>
          <a:prstGeom prst="rect">
            <a:avLst/>
          </a:prstGeom>
          <a:ln w="38100"/>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Những điều cần lưu ý trước khi bảo quản và sử dụng thức ăn.</a:t>
            </a:r>
          </a:p>
        </p:txBody>
      </p:sp>
      <p:sp>
        <p:nvSpPr>
          <p:cNvPr id="9" name="Text Box 61">
            <a:extLst>
              <a:ext uri="{FF2B5EF4-FFF2-40B4-BE49-F238E27FC236}">
                <a16:creationId xmlns:a16="http://schemas.microsoft.com/office/drawing/2014/main" id="{F5DB82A7-FB10-4259-94B7-8D38E9C402BC}"/>
              </a:ext>
            </a:extLst>
          </p:cNvPr>
          <p:cNvSpPr txBox="1">
            <a:spLocks noChangeArrowheads="1"/>
          </p:cNvSpPr>
          <p:nvPr/>
        </p:nvSpPr>
        <p:spPr bwMode="auto">
          <a:xfrm>
            <a:off x="206938" y="4797152"/>
            <a:ext cx="51145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altLang="en-US" sz="2400" b="1" i="1">
                <a:latin typeface="Times New Roman" panose="02020603050405020304" pitchFamily="18" charset="0"/>
                <a:cs typeface="Times New Roman" panose="02020603050405020304" pitchFamily="18" charset="0"/>
              </a:rPr>
              <a:t>Phải chọn loại còn tươi, rửa sạch, loại bỏ phần dập nát và để ráo nước.</a:t>
            </a:r>
          </a:p>
        </p:txBody>
      </p:sp>
      <p:sp>
        <p:nvSpPr>
          <p:cNvPr id="10" name="Rectangle 3">
            <a:extLst>
              <a:ext uri="{FF2B5EF4-FFF2-40B4-BE49-F238E27FC236}">
                <a16:creationId xmlns:a16="http://schemas.microsoft.com/office/drawing/2014/main" id="{35EDB050-77F3-456E-AC4B-F4D4789B5116}"/>
              </a:ext>
            </a:extLst>
          </p:cNvPr>
          <p:cNvSpPr>
            <a:spLocks noChangeArrowheads="1"/>
          </p:cNvSpPr>
          <p:nvPr/>
        </p:nvSpPr>
        <p:spPr bwMode="auto">
          <a:xfrm>
            <a:off x="1511660" y="-14211"/>
            <a:ext cx="24482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a:solidFill>
                  <a:srgbClr val="FF0066"/>
                </a:solidFill>
                <a:latin typeface="Times New Roman" panose="02020603050405020304" pitchFamily="18" charset="0"/>
                <a:cs typeface="Times New Roman" panose="02020603050405020304" pitchFamily="18" charset="0"/>
              </a:rPr>
              <a:t>Ướp lạnh</a:t>
            </a:r>
          </a:p>
        </p:txBody>
      </p:sp>
      <p:pic>
        <p:nvPicPr>
          <p:cNvPr id="11" name="Picture 5" descr="em-hay-ta-cai-tu-lanh.jpg">
            <a:extLst>
              <a:ext uri="{FF2B5EF4-FFF2-40B4-BE49-F238E27FC236}">
                <a16:creationId xmlns:a16="http://schemas.microsoft.com/office/drawing/2014/main" id="{8D46CB53-4882-4909-B8DE-87CE32CDCBD6}"/>
              </a:ext>
            </a:extLst>
          </p:cNvPr>
          <p:cNvPicPr>
            <a:picLocks noChangeAspect="1"/>
          </p:cNvPicPr>
          <p:nvPr/>
        </p:nvPicPr>
        <p:blipFill>
          <a:blip r:embed="rId2">
            <a:extLst>
              <a:ext uri="{28A0092B-C50C-407E-A947-70E740481C1C}">
                <a14:useLocalDpi xmlns:a14="http://schemas.microsoft.com/office/drawing/2010/main" val="0"/>
              </a:ext>
            </a:extLst>
          </a:blip>
          <a:srcRect l="18875" r="19516"/>
          <a:stretch>
            <a:fillRect/>
          </a:stretch>
        </p:blipFill>
        <p:spPr bwMode="auto">
          <a:xfrm>
            <a:off x="5444674" y="339477"/>
            <a:ext cx="3492388" cy="617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Admin\Downloads\logo tran binh ttrong.png">
            <a:extLst>
              <a:ext uri="{FF2B5EF4-FFF2-40B4-BE49-F238E27FC236}">
                <a16:creationId xmlns:a16="http://schemas.microsoft.com/office/drawing/2014/main" id="{1A151C19-C4E9-4812-8C8F-315B49DD13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801597" cy="79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19319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10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 grpId="0"/>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a:extLst>
              <a:ext uri="{FF2B5EF4-FFF2-40B4-BE49-F238E27FC236}">
                <a16:creationId xmlns:a16="http://schemas.microsoft.com/office/drawing/2014/main" id="{A42030EC-1050-4219-AE4C-B56197473163}"/>
              </a:ext>
            </a:extLst>
          </p:cNvPr>
          <p:cNvSpPr>
            <a:spLocks noChangeArrowheads="1"/>
          </p:cNvSpPr>
          <p:nvPr/>
        </p:nvSpPr>
        <p:spPr bwMode="auto">
          <a:xfrm>
            <a:off x="276925" y="1334960"/>
            <a:ext cx="5082106" cy="954107"/>
          </a:xfrm>
          <a:prstGeom prst="rect">
            <a:avLst/>
          </a:prstGeom>
          <a:ln w="38100"/>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Kể tên một số loại thức ăn được bảo quản bằng cách ướp mặn.</a:t>
            </a:r>
          </a:p>
        </p:txBody>
      </p:sp>
      <p:sp>
        <p:nvSpPr>
          <p:cNvPr id="6" name="TextBox 5">
            <a:extLst>
              <a:ext uri="{FF2B5EF4-FFF2-40B4-BE49-F238E27FC236}">
                <a16:creationId xmlns:a16="http://schemas.microsoft.com/office/drawing/2014/main" id="{F350FFA8-4309-4BB5-85C2-D3007D755573}"/>
              </a:ext>
            </a:extLst>
          </p:cNvPr>
          <p:cNvSpPr txBox="1"/>
          <p:nvPr/>
        </p:nvSpPr>
        <p:spPr>
          <a:xfrm>
            <a:off x="1321743" y="2449432"/>
            <a:ext cx="2889777" cy="830997"/>
          </a:xfrm>
          <a:prstGeom prst="rect">
            <a:avLst/>
          </a:prstGeom>
          <a:noFill/>
        </p:spPr>
        <p:txBody>
          <a:bodyPr wrap="square">
            <a:spAutoFit/>
          </a:bodyPr>
          <a:lstStyle/>
          <a:p>
            <a:pPr algn="ctr" eaLnBrk="1" hangingPunct="1">
              <a:spcBef>
                <a:spcPct val="50000"/>
              </a:spcBef>
              <a:buFontTx/>
              <a:buNone/>
            </a:pPr>
            <a:r>
              <a:rPr lang="en-US" altLang="en-US" sz="2400" b="1" i="1">
                <a:latin typeface="Times New Roman" panose="02020603050405020304" pitchFamily="18" charset="0"/>
                <a:cs typeface="Times New Roman" panose="02020603050405020304" pitchFamily="18" charset="0"/>
              </a:rPr>
              <a:t>Cá, tôm, cua, mực, các loại rau củ,…</a:t>
            </a:r>
          </a:p>
        </p:txBody>
      </p:sp>
      <p:sp>
        <p:nvSpPr>
          <p:cNvPr id="8" name="Rectangle 4">
            <a:extLst>
              <a:ext uri="{FF2B5EF4-FFF2-40B4-BE49-F238E27FC236}">
                <a16:creationId xmlns:a16="http://schemas.microsoft.com/office/drawing/2014/main" id="{3D5F52F7-FCA8-43F6-8522-3C52F249C0C9}"/>
              </a:ext>
            </a:extLst>
          </p:cNvPr>
          <p:cNvSpPr>
            <a:spLocks noChangeArrowheads="1"/>
          </p:cNvSpPr>
          <p:nvPr/>
        </p:nvSpPr>
        <p:spPr bwMode="auto">
          <a:xfrm>
            <a:off x="225579" y="3639216"/>
            <a:ext cx="5082106" cy="954107"/>
          </a:xfrm>
          <a:prstGeom prst="rect">
            <a:avLst/>
          </a:prstGeom>
          <a:ln w="38100"/>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Những điều cần lưu ý trước khi bảo quản và sử dụng thức ăn.</a:t>
            </a:r>
          </a:p>
        </p:txBody>
      </p:sp>
      <p:sp>
        <p:nvSpPr>
          <p:cNvPr id="9" name="Text Box 61">
            <a:extLst>
              <a:ext uri="{FF2B5EF4-FFF2-40B4-BE49-F238E27FC236}">
                <a16:creationId xmlns:a16="http://schemas.microsoft.com/office/drawing/2014/main" id="{F5DB82A7-FB10-4259-94B7-8D38E9C402BC}"/>
              </a:ext>
            </a:extLst>
          </p:cNvPr>
          <p:cNvSpPr txBox="1">
            <a:spLocks noChangeArrowheads="1"/>
          </p:cNvSpPr>
          <p:nvPr/>
        </p:nvSpPr>
        <p:spPr bwMode="auto">
          <a:xfrm>
            <a:off x="24400" y="4869160"/>
            <a:ext cx="5690641"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buFontTx/>
              <a:buChar char="-"/>
            </a:pPr>
            <a:r>
              <a:rPr lang="en-US" altLang="en-US" sz="2400" b="1" i="1">
                <a:latin typeface="Times New Roman" panose="02020603050405020304" pitchFamily="18" charset="0"/>
                <a:cs typeface="Times New Roman" panose="02020603050405020304" pitchFamily="18" charset="0"/>
              </a:rPr>
              <a:t>Trước khi bảo quản phải chọn loại còn tươi, rửa sạch, loại bỏ phần dập nát.</a:t>
            </a:r>
          </a:p>
          <a:p>
            <a:pPr marL="342900" indent="-342900">
              <a:buFontTx/>
              <a:buChar char="-"/>
            </a:pPr>
            <a:r>
              <a:rPr lang="en-US" altLang="en-US" sz="2400" b="1" i="1">
                <a:latin typeface="Times New Roman" panose="02020603050405020304" pitchFamily="18" charset="0"/>
                <a:cs typeface="Times New Roman" panose="02020603050405020304" pitchFamily="18" charset="0"/>
              </a:rPr>
              <a:t>Trước khi sử dụng cần rửa lại hoặc ngâm nước cho bớt mặn.</a:t>
            </a:r>
          </a:p>
        </p:txBody>
      </p:sp>
      <p:sp>
        <p:nvSpPr>
          <p:cNvPr id="10" name="Rectangle 3">
            <a:extLst>
              <a:ext uri="{FF2B5EF4-FFF2-40B4-BE49-F238E27FC236}">
                <a16:creationId xmlns:a16="http://schemas.microsoft.com/office/drawing/2014/main" id="{35EDB050-77F3-456E-AC4B-F4D4789B5116}"/>
              </a:ext>
            </a:extLst>
          </p:cNvPr>
          <p:cNvSpPr>
            <a:spLocks noChangeArrowheads="1"/>
          </p:cNvSpPr>
          <p:nvPr/>
        </p:nvSpPr>
        <p:spPr bwMode="auto">
          <a:xfrm>
            <a:off x="1511660" y="-14211"/>
            <a:ext cx="25922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a:solidFill>
                  <a:srgbClr val="FF0066"/>
                </a:solidFill>
                <a:latin typeface="Times New Roman" panose="02020603050405020304" pitchFamily="18" charset="0"/>
                <a:cs typeface="Times New Roman" panose="02020603050405020304" pitchFamily="18" charset="0"/>
              </a:rPr>
              <a:t>Ướp mặn</a:t>
            </a:r>
          </a:p>
        </p:txBody>
      </p:sp>
      <p:pic>
        <p:nvPicPr>
          <p:cNvPr id="56322" name="Picture 2" descr="COMBO 2 HŨ MẮM TÔM 500 G - Đặc sản xứ nẫu - Đặc Sản Bình Định - Quy Nhơn">
            <a:extLst>
              <a:ext uri="{FF2B5EF4-FFF2-40B4-BE49-F238E27FC236}">
                <a16:creationId xmlns:a16="http://schemas.microsoft.com/office/drawing/2014/main" id="{5BB99BDF-C158-4607-90D8-2AE1F170A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037" y="1102277"/>
            <a:ext cx="3312368" cy="49685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Downloads\logo tran binh ttrong.png">
            <a:extLst>
              <a:ext uri="{FF2B5EF4-FFF2-40B4-BE49-F238E27FC236}">
                <a16:creationId xmlns:a16="http://schemas.microsoft.com/office/drawing/2014/main" id="{6BA65A17-C590-450B-B2B9-B919622E52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801597" cy="79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38216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10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 grpId="0"/>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a:extLst>
              <a:ext uri="{FF2B5EF4-FFF2-40B4-BE49-F238E27FC236}">
                <a16:creationId xmlns:a16="http://schemas.microsoft.com/office/drawing/2014/main" id="{A42030EC-1050-4219-AE4C-B56197473163}"/>
              </a:ext>
            </a:extLst>
          </p:cNvPr>
          <p:cNvSpPr>
            <a:spLocks noChangeArrowheads="1"/>
          </p:cNvSpPr>
          <p:nvPr/>
        </p:nvSpPr>
        <p:spPr bwMode="auto">
          <a:xfrm>
            <a:off x="276925" y="1334960"/>
            <a:ext cx="5082106" cy="954107"/>
          </a:xfrm>
          <a:prstGeom prst="rect">
            <a:avLst/>
          </a:prstGeom>
          <a:ln w="38100"/>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Kể tên một số loại thức ăn được bảo quản bằng cách đóng hộp.</a:t>
            </a:r>
          </a:p>
        </p:txBody>
      </p:sp>
      <p:sp>
        <p:nvSpPr>
          <p:cNvPr id="6" name="TextBox 5">
            <a:extLst>
              <a:ext uri="{FF2B5EF4-FFF2-40B4-BE49-F238E27FC236}">
                <a16:creationId xmlns:a16="http://schemas.microsoft.com/office/drawing/2014/main" id="{F350FFA8-4309-4BB5-85C2-D3007D755573}"/>
              </a:ext>
            </a:extLst>
          </p:cNvPr>
          <p:cNvSpPr txBox="1"/>
          <p:nvPr/>
        </p:nvSpPr>
        <p:spPr>
          <a:xfrm>
            <a:off x="1321743" y="2449432"/>
            <a:ext cx="2889777" cy="830997"/>
          </a:xfrm>
          <a:prstGeom prst="rect">
            <a:avLst/>
          </a:prstGeom>
          <a:noFill/>
        </p:spPr>
        <p:txBody>
          <a:bodyPr wrap="square">
            <a:spAutoFit/>
          </a:bodyPr>
          <a:lstStyle/>
          <a:p>
            <a:pPr algn="ctr" eaLnBrk="1" hangingPunct="1">
              <a:spcBef>
                <a:spcPct val="50000"/>
              </a:spcBef>
              <a:buFontTx/>
              <a:buNone/>
            </a:pPr>
            <a:r>
              <a:rPr lang="en-US" altLang="en-US" sz="2400" b="1" i="1">
                <a:latin typeface="Times New Roman" panose="02020603050405020304" pitchFamily="18" charset="0"/>
                <a:cs typeface="Times New Roman" panose="02020603050405020304" pitchFamily="18" charset="0"/>
              </a:rPr>
              <a:t>Cá, tôm, cua, mực, các loại rau củ,…</a:t>
            </a:r>
          </a:p>
        </p:txBody>
      </p:sp>
      <p:sp>
        <p:nvSpPr>
          <p:cNvPr id="8" name="Rectangle 4">
            <a:extLst>
              <a:ext uri="{FF2B5EF4-FFF2-40B4-BE49-F238E27FC236}">
                <a16:creationId xmlns:a16="http://schemas.microsoft.com/office/drawing/2014/main" id="{3D5F52F7-FCA8-43F6-8522-3C52F249C0C9}"/>
              </a:ext>
            </a:extLst>
          </p:cNvPr>
          <p:cNvSpPr>
            <a:spLocks noChangeArrowheads="1"/>
          </p:cNvSpPr>
          <p:nvPr/>
        </p:nvSpPr>
        <p:spPr bwMode="auto">
          <a:xfrm>
            <a:off x="225579" y="3639216"/>
            <a:ext cx="5082106" cy="954107"/>
          </a:xfrm>
          <a:prstGeom prst="rect">
            <a:avLst/>
          </a:prstGeom>
          <a:ln w="38100"/>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Những điều cần lưu ý trước khi bảo quản và sử dụng thức ăn.</a:t>
            </a:r>
          </a:p>
        </p:txBody>
      </p:sp>
      <p:sp>
        <p:nvSpPr>
          <p:cNvPr id="9" name="Text Box 61">
            <a:extLst>
              <a:ext uri="{FF2B5EF4-FFF2-40B4-BE49-F238E27FC236}">
                <a16:creationId xmlns:a16="http://schemas.microsoft.com/office/drawing/2014/main" id="{F5DB82A7-FB10-4259-94B7-8D38E9C402BC}"/>
              </a:ext>
            </a:extLst>
          </p:cNvPr>
          <p:cNvSpPr txBox="1">
            <a:spLocks noChangeArrowheads="1"/>
          </p:cNvSpPr>
          <p:nvPr/>
        </p:nvSpPr>
        <p:spPr bwMode="auto">
          <a:xfrm>
            <a:off x="24400" y="4869160"/>
            <a:ext cx="5690641"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buFontTx/>
              <a:buChar char="-"/>
            </a:pPr>
            <a:r>
              <a:rPr lang="en-US" altLang="en-US" sz="2400" b="1" i="1">
                <a:latin typeface="Times New Roman" panose="02020603050405020304" pitchFamily="18" charset="0"/>
                <a:cs typeface="Times New Roman" panose="02020603050405020304" pitchFamily="18" charset="0"/>
              </a:rPr>
              <a:t>Trước khi bảo quản phải chọn loại còn tươi, rửa sạch, loại bỏ phần dập nát.</a:t>
            </a:r>
          </a:p>
          <a:p>
            <a:pPr marL="342900" indent="-342900">
              <a:buFontTx/>
              <a:buChar char="-"/>
            </a:pPr>
            <a:r>
              <a:rPr lang="en-US" altLang="en-US" sz="2400" b="1" i="1">
                <a:latin typeface="Times New Roman" panose="02020603050405020304" pitchFamily="18" charset="0"/>
                <a:cs typeface="Times New Roman" panose="02020603050405020304" pitchFamily="18" charset="0"/>
              </a:rPr>
              <a:t>Trước khi sử dụng cần rửa lại hoặc ngâm nước cho bớt mặn.</a:t>
            </a:r>
          </a:p>
        </p:txBody>
      </p:sp>
      <p:sp>
        <p:nvSpPr>
          <p:cNvPr id="10" name="Rectangle 3">
            <a:extLst>
              <a:ext uri="{FF2B5EF4-FFF2-40B4-BE49-F238E27FC236}">
                <a16:creationId xmlns:a16="http://schemas.microsoft.com/office/drawing/2014/main" id="{35EDB050-77F3-456E-AC4B-F4D4789B5116}"/>
              </a:ext>
            </a:extLst>
          </p:cNvPr>
          <p:cNvSpPr>
            <a:spLocks noChangeArrowheads="1"/>
          </p:cNvSpPr>
          <p:nvPr/>
        </p:nvSpPr>
        <p:spPr bwMode="auto">
          <a:xfrm>
            <a:off x="1511660" y="-14211"/>
            <a:ext cx="25922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a:solidFill>
                  <a:srgbClr val="FF0066"/>
                </a:solidFill>
                <a:latin typeface="Times New Roman" panose="02020603050405020304" pitchFamily="18" charset="0"/>
                <a:cs typeface="Times New Roman" panose="02020603050405020304" pitchFamily="18" charset="0"/>
              </a:rPr>
              <a:t>Đóng hộp</a:t>
            </a:r>
          </a:p>
        </p:txBody>
      </p:sp>
      <p:pic>
        <p:nvPicPr>
          <p:cNvPr id="59394" name="Picture 2" descr="Rau củ quả đóng hộp là gì? Những điều nên biết về rau củ quả đóng hộp">
            <a:extLst>
              <a:ext uri="{FF2B5EF4-FFF2-40B4-BE49-F238E27FC236}">
                <a16:creationId xmlns:a16="http://schemas.microsoft.com/office/drawing/2014/main" id="{73B9BB26-D981-471D-9F22-6F93FB4E1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462" y="856819"/>
            <a:ext cx="3428959" cy="52399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Downloads\logo tran binh ttrong.png">
            <a:extLst>
              <a:ext uri="{FF2B5EF4-FFF2-40B4-BE49-F238E27FC236}">
                <a16:creationId xmlns:a16="http://schemas.microsoft.com/office/drawing/2014/main" id="{D1250AC5-4EF4-4244-88E9-4AD939FCB2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801597" cy="79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1209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10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 grpId="0"/>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a:extLst>
              <a:ext uri="{FF2B5EF4-FFF2-40B4-BE49-F238E27FC236}">
                <a16:creationId xmlns:a16="http://schemas.microsoft.com/office/drawing/2014/main" id="{A42030EC-1050-4219-AE4C-B56197473163}"/>
              </a:ext>
            </a:extLst>
          </p:cNvPr>
          <p:cNvSpPr>
            <a:spLocks noChangeArrowheads="1"/>
          </p:cNvSpPr>
          <p:nvPr/>
        </p:nvSpPr>
        <p:spPr bwMode="auto">
          <a:xfrm>
            <a:off x="276925" y="1051099"/>
            <a:ext cx="5030760" cy="1384995"/>
          </a:xfrm>
          <a:prstGeom prst="rect">
            <a:avLst/>
          </a:prstGeom>
          <a:ln w="38100"/>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Kể tên một số loại thức ăn được bảo quản bằng cách cô đặc với đường.</a:t>
            </a:r>
          </a:p>
        </p:txBody>
      </p:sp>
      <p:sp>
        <p:nvSpPr>
          <p:cNvPr id="6" name="TextBox 5">
            <a:extLst>
              <a:ext uri="{FF2B5EF4-FFF2-40B4-BE49-F238E27FC236}">
                <a16:creationId xmlns:a16="http://schemas.microsoft.com/office/drawing/2014/main" id="{F350FFA8-4309-4BB5-85C2-D3007D755573}"/>
              </a:ext>
            </a:extLst>
          </p:cNvPr>
          <p:cNvSpPr txBox="1"/>
          <p:nvPr/>
        </p:nvSpPr>
        <p:spPr>
          <a:xfrm>
            <a:off x="637692" y="2575989"/>
            <a:ext cx="4464056" cy="461665"/>
          </a:xfrm>
          <a:prstGeom prst="rect">
            <a:avLst/>
          </a:prstGeom>
          <a:noFill/>
        </p:spPr>
        <p:txBody>
          <a:bodyPr wrap="square">
            <a:spAutoFit/>
          </a:bodyPr>
          <a:lstStyle/>
          <a:p>
            <a:pPr algn="ctr">
              <a:spcBef>
                <a:spcPct val="50000"/>
              </a:spcBef>
            </a:pPr>
            <a:r>
              <a:rPr lang="en-US" altLang="en-US" sz="2400" b="1" i="1">
                <a:latin typeface="Times New Roman" panose="02020603050405020304" pitchFamily="18" charset="0"/>
                <a:cs typeface="Times New Roman" panose="02020603050405020304" pitchFamily="18" charset="0"/>
              </a:rPr>
              <a:t>Dâu, nho, cà rốt, khế,…</a:t>
            </a:r>
          </a:p>
        </p:txBody>
      </p:sp>
      <p:sp>
        <p:nvSpPr>
          <p:cNvPr id="8" name="Rectangle 4">
            <a:extLst>
              <a:ext uri="{FF2B5EF4-FFF2-40B4-BE49-F238E27FC236}">
                <a16:creationId xmlns:a16="http://schemas.microsoft.com/office/drawing/2014/main" id="{3D5F52F7-FCA8-43F6-8522-3C52F249C0C9}"/>
              </a:ext>
            </a:extLst>
          </p:cNvPr>
          <p:cNvSpPr>
            <a:spLocks noChangeArrowheads="1"/>
          </p:cNvSpPr>
          <p:nvPr/>
        </p:nvSpPr>
        <p:spPr bwMode="auto">
          <a:xfrm>
            <a:off x="225579" y="3639216"/>
            <a:ext cx="5082106" cy="954107"/>
          </a:xfrm>
          <a:prstGeom prst="rect">
            <a:avLst/>
          </a:prstGeom>
          <a:ln w="38100"/>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Những điều cần lưu ý trước khi bảo quản và sử dụng thức ăn.</a:t>
            </a:r>
          </a:p>
        </p:txBody>
      </p:sp>
      <p:sp>
        <p:nvSpPr>
          <p:cNvPr id="9" name="Text Box 61">
            <a:extLst>
              <a:ext uri="{FF2B5EF4-FFF2-40B4-BE49-F238E27FC236}">
                <a16:creationId xmlns:a16="http://schemas.microsoft.com/office/drawing/2014/main" id="{F5DB82A7-FB10-4259-94B7-8D38E9C402BC}"/>
              </a:ext>
            </a:extLst>
          </p:cNvPr>
          <p:cNvSpPr txBox="1">
            <a:spLocks noChangeArrowheads="1"/>
          </p:cNvSpPr>
          <p:nvPr/>
        </p:nvSpPr>
        <p:spPr bwMode="auto">
          <a:xfrm>
            <a:off x="24399" y="5049180"/>
            <a:ext cx="56906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buFontTx/>
              <a:buChar char="-"/>
            </a:pPr>
            <a:r>
              <a:rPr lang="en-US" altLang="en-US" sz="2400" b="1" i="1">
                <a:latin typeface="Times New Roman" panose="02020603050405020304" pitchFamily="18" charset="0"/>
                <a:cs typeface="Times New Roman" panose="02020603050405020304" pitchFamily="18" charset="0"/>
              </a:rPr>
              <a:t>Trước khi bảo quản phải chọn loại còn tươi, rửa sạch, loại bỏ phần dập nát.</a:t>
            </a:r>
          </a:p>
        </p:txBody>
      </p:sp>
      <p:sp>
        <p:nvSpPr>
          <p:cNvPr id="10" name="Rectangle 3">
            <a:extLst>
              <a:ext uri="{FF2B5EF4-FFF2-40B4-BE49-F238E27FC236}">
                <a16:creationId xmlns:a16="http://schemas.microsoft.com/office/drawing/2014/main" id="{35EDB050-77F3-456E-AC4B-F4D4789B5116}"/>
              </a:ext>
            </a:extLst>
          </p:cNvPr>
          <p:cNvSpPr>
            <a:spLocks noChangeArrowheads="1"/>
          </p:cNvSpPr>
          <p:nvPr/>
        </p:nvSpPr>
        <p:spPr bwMode="auto">
          <a:xfrm>
            <a:off x="872322" y="5821"/>
            <a:ext cx="44284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a:solidFill>
                  <a:srgbClr val="FF0066"/>
                </a:solidFill>
                <a:latin typeface="Times New Roman" panose="02020603050405020304" pitchFamily="18" charset="0"/>
                <a:cs typeface="Times New Roman" panose="02020603050405020304" pitchFamily="18" charset="0"/>
              </a:rPr>
              <a:t>Cô đặc với đường</a:t>
            </a:r>
          </a:p>
        </p:txBody>
      </p:sp>
      <p:pic>
        <p:nvPicPr>
          <p:cNvPr id="12" name="Picture 2" descr="C:\Users\Admin\Downloads\logo tran binh ttrong.png">
            <a:extLst>
              <a:ext uri="{FF2B5EF4-FFF2-40B4-BE49-F238E27FC236}">
                <a16:creationId xmlns:a16="http://schemas.microsoft.com/office/drawing/2014/main" id="{2C0C2FC6-784C-4BD9-BDD5-AB1EF2C53E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4624"/>
            <a:ext cx="801597" cy="7992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i tiết cách làm mứt dừa non ngon tại nhà cho ngày tết">
            <a:extLst>
              <a:ext uri="{FF2B5EF4-FFF2-40B4-BE49-F238E27FC236}">
                <a16:creationId xmlns:a16="http://schemas.microsoft.com/office/drawing/2014/main" id="{9571879D-B835-49ED-8BD0-B95595365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108" y="835382"/>
            <a:ext cx="356439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02122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10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a:extLst>
              <a:ext uri="{FF2B5EF4-FFF2-40B4-BE49-F238E27FC236}">
                <a16:creationId xmlns:a16="http://schemas.microsoft.com/office/drawing/2014/main" id="{72E2CE41-ACF1-45B0-9883-603D85967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6" name="Rectangle 1">
            <a:extLst>
              <a:ext uri="{FF2B5EF4-FFF2-40B4-BE49-F238E27FC236}">
                <a16:creationId xmlns:a16="http://schemas.microsoft.com/office/drawing/2014/main" id="{22DBEAEE-46EA-4C5E-8D81-4E8AEBEAE18A}"/>
              </a:ext>
            </a:extLst>
          </p:cNvPr>
          <p:cNvSpPr>
            <a:spLocks noChangeArrowheads="1"/>
          </p:cNvSpPr>
          <p:nvPr/>
        </p:nvSpPr>
        <p:spPr bwMode="auto">
          <a:xfrm>
            <a:off x="2159000" y="3489325"/>
            <a:ext cx="6553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b="1">
                <a:solidFill>
                  <a:srgbClr val="9900CC"/>
                </a:solidFill>
                <a:latin typeface="Times New Roman" panose="02020603050405020304" pitchFamily="18" charset="0"/>
                <a:cs typeface="Times New Roman" panose="02020603050405020304" pitchFamily="18" charset="0"/>
              </a:rPr>
              <a:t>- Trước khi sử dụng cần rửa sạch và có thể ngâm cho bớt mặn với loại ướp muối, không rửa lại đối với những thực phẩm cô đặc với đường và đã chế biến đóng hộp.</a:t>
            </a:r>
          </a:p>
        </p:txBody>
      </p:sp>
      <p:sp>
        <p:nvSpPr>
          <p:cNvPr id="2" name="TextBox 1">
            <a:extLst>
              <a:ext uri="{FF2B5EF4-FFF2-40B4-BE49-F238E27FC236}">
                <a16:creationId xmlns:a16="http://schemas.microsoft.com/office/drawing/2014/main" id="{DF817A35-E1B2-4509-B46D-4A97964ED98A}"/>
              </a:ext>
            </a:extLst>
          </p:cNvPr>
          <p:cNvSpPr txBox="1">
            <a:spLocks noChangeArrowheads="1"/>
          </p:cNvSpPr>
          <p:nvPr/>
        </p:nvSpPr>
        <p:spPr bwMode="auto">
          <a:xfrm>
            <a:off x="539750" y="1365250"/>
            <a:ext cx="6553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b="1">
                <a:solidFill>
                  <a:srgbClr val="9900CC"/>
                </a:solidFill>
                <a:latin typeface="Times New Roman" panose="02020603050405020304" pitchFamily="18" charset="0"/>
                <a:cs typeface="Times New Roman" panose="02020603050405020304" pitchFamily="18" charset="0"/>
              </a:rPr>
              <a:t> - Trước khi bảo quản thức ăn ta cần chọn những loại thực phẩm tươi sạch, loại bỏ phần dập nát, úa,..rửa sạch để ráo nước.</a:t>
            </a:r>
            <a:endParaRPr lang="en-US" altLang="en-US">
              <a:solidFill>
                <a:srgbClr val="9900CC"/>
              </a:solidFill>
            </a:endParaRPr>
          </a:p>
        </p:txBody>
      </p:sp>
      <p:sp>
        <p:nvSpPr>
          <p:cNvPr id="4" name="TextBox 3">
            <a:extLst>
              <a:ext uri="{FF2B5EF4-FFF2-40B4-BE49-F238E27FC236}">
                <a16:creationId xmlns:a16="http://schemas.microsoft.com/office/drawing/2014/main" id="{3181C4D4-F502-4E66-A837-1B178961C995}"/>
              </a:ext>
            </a:extLst>
          </p:cNvPr>
          <p:cNvSpPr txBox="1">
            <a:spLocks noChangeArrowheads="1"/>
          </p:cNvSpPr>
          <p:nvPr/>
        </p:nvSpPr>
        <p:spPr bwMode="auto">
          <a:xfrm>
            <a:off x="2447764" y="606834"/>
            <a:ext cx="3456086"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a:solidFill>
                  <a:srgbClr val="FF0000"/>
                </a:solidFill>
                <a:latin typeface="Times New Roman" panose="02020603050405020304" pitchFamily="18" charset="0"/>
                <a:cs typeface="Times New Roman" panose="02020603050405020304" pitchFamily="18" charset="0"/>
              </a:rPr>
              <a:t>Bạn cần biết:</a:t>
            </a:r>
          </a:p>
        </p:txBody>
      </p:sp>
      <p:pic>
        <p:nvPicPr>
          <p:cNvPr id="6" name="Picture 2" descr="C:\Users\Admin\Downloads\logo tran binh ttrong.png">
            <a:extLst>
              <a:ext uri="{FF2B5EF4-FFF2-40B4-BE49-F238E27FC236}">
                <a16:creationId xmlns:a16="http://schemas.microsoft.com/office/drawing/2014/main" id="{77ECEBAA-000E-4515-9401-79AFC87A21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801597" cy="7992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1746"/>
                                        </p:tgtEl>
                                        <p:attrNameLst>
                                          <p:attrName>style.visibility</p:attrName>
                                        </p:attrNameLst>
                                      </p:cBhvr>
                                      <p:to>
                                        <p:strVal val="visible"/>
                                      </p:to>
                                    </p:set>
                                    <p:animEffect transition="in" filter="circle(in)">
                                      <p:cBhvr>
                                        <p:cTn id="21"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a:extLst>
              <a:ext uri="{FF2B5EF4-FFF2-40B4-BE49-F238E27FC236}">
                <a16:creationId xmlns:a16="http://schemas.microsoft.com/office/drawing/2014/main" id="{0CEB332B-CA21-4CF3-8215-56D8B5D53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0" name="Text Box 4">
            <a:extLst>
              <a:ext uri="{FF2B5EF4-FFF2-40B4-BE49-F238E27FC236}">
                <a16:creationId xmlns:a16="http://schemas.microsoft.com/office/drawing/2014/main" id="{FA6DCAFB-30A4-4623-A74A-FE1045EDB1F1}"/>
              </a:ext>
            </a:extLst>
          </p:cNvPr>
          <p:cNvSpPr txBox="1">
            <a:spLocks noChangeArrowheads="1"/>
          </p:cNvSpPr>
          <p:nvPr/>
        </p:nvSpPr>
        <p:spPr bwMode="auto">
          <a:xfrm>
            <a:off x="290512" y="3104964"/>
            <a:ext cx="856297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t> </a:t>
            </a:r>
            <a:r>
              <a:rPr lang="en-US" altLang="en-US" sz="4000" b="1" u="sng">
                <a:solidFill>
                  <a:srgbClr val="FF0000"/>
                </a:solidFill>
                <a:latin typeface="Times New Roman" panose="02020603050405020304" pitchFamily="18" charset="0"/>
                <a:cs typeface="Times New Roman" panose="02020603050405020304" pitchFamily="18" charset="0"/>
              </a:rPr>
              <a:t>GHI NHỚ</a:t>
            </a:r>
          </a:p>
          <a:p>
            <a:pPr algn="just" eaLnBrk="1" hangingPunct="1">
              <a:spcBef>
                <a:spcPct val="50000"/>
              </a:spcBef>
              <a:buFontTx/>
              <a:buNone/>
            </a:pPr>
            <a:r>
              <a:rPr lang="en-US" altLang="en-US" sz="3600" b="1">
                <a:solidFill>
                  <a:srgbClr val="9900CC"/>
                </a:solidFill>
                <a:latin typeface="Times New Roman" panose="02020603050405020304" pitchFamily="18" charset="0"/>
                <a:cs typeface="Times New Roman" panose="02020603050405020304" pitchFamily="18" charset="0"/>
              </a:rPr>
              <a:t>	</a:t>
            </a:r>
            <a:r>
              <a:rPr lang="en-US" altLang="en-US" sz="4000" b="1">
                <a:solidFill>
                  <a:srgbClr val="00B050"/>
                </a:solidFill>
                <a:latin typeface="Times New Roman" panose="02020603050405020304" pitchFamily="18" charset="0"/>
                <a:cs typeface="Times New Roman" panose="02020603050405020304" pitchFamily="18" charset="0"/>
              </a:rPr>
              <a:t>Có nhiều cách để giữ thức ăn được lâu, không bị mất chất dinh dưỡng và ôi thiu: làm khô, ướp lạnh, ướp mặn, đóng hộp ...</a:t>
            </a:r>
            <a:endParaRPr lang="en-US" altLang="en-US" sz="3600" b="1">
              <a:solidFill>
                <a:srgbClr val="00B050"/>
              </a:solidFill>
              <a:latin typeface="Times New Roman" panose="02020603050405020304" pitchFamily="18" charset="0"/>
              <a:cs typeface="Times New Roman" panose="02020603050405020304" pitchFamily="18" charset="0"/>
            </a:endParaRPr>
          </a:p>
        </p:txBody>
      </p:sp>
      <p:pic>
        <p:nvPicPr>
          <p:cNvPr id="4" name="Picture 2" descr="C:\Users\Admin\Downloads\logo tran binh ttrong.png">
            <a:extLst>
              <a:ext uri="{FF2B5EF4-FFF2-40B4-BE49-F238E27FC236}">
                <a16:creationId xmlns:a16="http://schemas.microsoft.com/office/drawing/2014/main" id="{BB640F03-80CA-4BD9-A1FE-CDE9AFFBC2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801597" cy="7992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DF4D2570-D9ED-47D2-8939-B757B8ED9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13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8DDD4873-D065-43BD-9C91-529568827F21}"/>
              </a:ext>
            </a:extLst>
          </p:cNvPr>
          <p:cNvSpPr txBox="1"/>
          <p:nvPr/>
        </p:nvSpPr>
        <p:spPr>
          <a:xfrm>
            <a:off x="971600" y="1988840"/>
            <a:ext cx="6788705" cy="2308324"/>
          </a:xfrm>
          <a:prstGeom prst="rect">
            <a:avLst/>
          </a:prstGeom>
          <a:noFill/>
        </p:spPr>
        <p:txBody>
          <a:bodyPr wrap="square" rtlCol="0">
            <a:spAutoFit/>
          </a:bodyPr>
          <a:lstStyle/>
          <a:p>
            <a:r>
              <a:rPr lang="en-US" sz="7200" b="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 CÁC EM </a:t>
            </a:r>
          </a:p>
          <a:p>
            <a:r>
              <a:rPr lang="en-US" sz="7200" b="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 TẬP TỐT!</a:t>
            </a:r>
          </a:p>
        </p:txBody>
      </p:sp>
      <p:pic>
        <p:nvPicPr>
          <p:cNvPr id="5" name="Picture 2" descr="C:\Users\Admin\Downloads\logo tran binh ttrong.png">
            <a:extLst>
              <a:ext uri="{FF2B5EF4-FFF2-40B4-BE49-F238E27FC236}">
                <a16:creationId xmlns:a16="http://schemas.microsoft.com/office/drawing/2014/main" id="{B33168D9-9598-492B-B9EB-4EA1834E79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801597" cy="7992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Nền Cảnh Quan Thiên Nhiên Với Thiết Kế Ngộ Nghĩnh Phù Hợp Với Trẻ Em, Thiên  Nhiên, Lý Lịch, Buồn Cười Hình nền Vector để tải xuống miễn phí">
            <a:extLst>
              <a:ext uri="{FF2B5EF4-FFF2-40B4-BE49-F238E27FC236}">
                <a16:creationId xmlns:a16="http://schemas.microsoft.com/office/drawing/2014/main" id="{69B2275B-2417-411D-A2BD-63E57E813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BA6C7B-254B-47F1-AE1B-D44FEFEE1BDC}"/>
              </a:ext>
            </a:extLst>
          </p:cNvPr>
          <p:cNvSpPr txBox="1"/>
          <p:nvPr/>
        </p:nvSpPr>
        <p:spPr>
          <a:xfrm>
            <a:off x="1115616" y="2168860"/>
            <a:ext cx="6912768" cy="2308324"/>
          </a:xfrm>
          <a:prstGeom prst="rect">
            <a:avLst/>
          </a:prstGeom>
          <a:noFill/>
        </p:spPr>
        <p:txBody>
          <a:bodyPr wrap="square" rtlCol="0">
            <a:spAutoFit/>
          </a:bodyPr>
          <a:lstStyle/>
          <a:p>
            <a:r>
              <a:rPr lang="en-US" sz="4800">
                <a:latin typeface="Times New Roman" panose="02020603050405020304" pitchFamily="18" charset="0"/>
                <a:cs typeface="Times New Roman" panose="02020603050405020304" pitchFamily="18" charset="0"/>
              </a:rPr>
              <a:t>Muốn giữ thức ăn lâu mà không bị hỏng, gia đình em làm thế nào?</a:t>
            </a:r>
          </a:p>
        </p:txBody>
      </p:sp>
      <p:pic>
        <p:nvPicPr>
          <p:cNvPr id="4" name="Picture 2" descr="C:\Users\Admin\Downloads\logo tran binh ttrong.png">
            <a:extLst>
              <a:ext uri="{FF2B5EF4-FFF2-40B4-BE49-F238E27FC236}">
                <a16:creationId xmlns:a16="http://schemas.microsoft.com/office/drawing/2014/main" id="{AF41C00A-541E-494A-8EAE-D9D50F0BF9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8255"/>
            <a:ext cx="905280" cy="902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451337"/>
      </p:ext>
    </p:extLst>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399551-F365-42C3-81CF-21BF29D5D84C}"/>
              </a:ext>
            </a:extLst>
          </p:cNvPr>
          <p:cNvGrpSpPr/>
          <p:nvPr/>
        </p:nvGrpSpPr>
        <p:grpSpPr>
          <a:xfrm>
            <a:off x="236023" y="3703053"/>
            <a:ext cx="4204038" cy="2442554"/>
            <a:chOff x="3276600" y="1125538"/>
            <a:chExt cx="2741613" cy="1943100"/>
          </a:xfrm>
        </p:grpSpPr>
        <p:pic>
          <p:nvPicPr>
            <p:cNvPr id="14340" name="Picture 4" descr="03">
              <a:extLst>
                <a:ext uri="{FF2B5EF4-FFF2-40B4-BE49-F238E27FC236}">
                  <a16:creationId xmlns:a16="http://schemas.microsoft.com/office/drawing/2014/main" id="{9092EEF4-2445-4AE6-AA46-98AC3E179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125538"/>
              <a:ext cx="274161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 Box 18">
              <a:extLst>
                <a:ext uri="{FF2B5EF4-FFF2-40B4-BE49-F238E27FC236}">
                  <a16:creationId xmlns:a16="http://schemas.microsoft.com/office/drawing/2014/main" id="{7A3F6BD8-BCC7-40A0-B7F5-56E69C7B73DB}"/>
                </a:ext>
              </a:extLst>
            </p:cNvPr>
            <p:cNvSpPr txBox="1">
              <a:spLocks noChangeArrowheads="1"/>
            </p:cNvSpPr>
            <p:nvPr/>
          </p:nvSpPr>
          <p:spPr bwMode="auto">
            <a:xfrm>
              <a:off x="3359150" y="2350467"/>
              <a:ext cx="562039" cy="659537"/>
            </a:xfrm>
            <a:prstGeom prst="ellipse">
              <a:avLst/>
            </a:prstGeom>
            <a:solidFill>
              <a:schemeClr val="accent6">
                <a:lumMod val="20000"/>
                <a:lumOff val="80000"/>
              </a:schemeClr>
            </a:solidFill>
            <a:ln>
              <a:solidFill>
                <a:schemeClr val="accent5">
                  <a:lumMod val="75000"/>
                </a:schemeClr>
              </a:solidFill>
            </a:ln>
          </p:spPr>
          <p:txBody>
            <a:bodyPr wrap="square" lIns="98728" tIns="49364" rIns="98728" bIns="4936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400" b="1">
                  <a:solidFill>
                    <a:srgbClr val="FF0000"/>
                  </a:solidFill>
                  <a:latin typeface="Times New Roman" panose="02020603050405020304" pitchFamily="18" charset="0"/>
                  <a:cs typeface="Times New Roman" panose="02020603050405020304" pitchFamily="18" charset="0"/>
                </a:rPr>
                <a:t>2</a:t>
              </a:r>
            </a:p>
          </p:txBody>
        </p:sp>
      </p:grpSp>
      <p:grpSp>
        <p:nvGrpSpPr>
          <p:cNvPr id="3" name="Group 2">
            <a:extLst>
              <a:ext uri="{FF2B5EF4-FFF2-40B4-BE49-F238E27FC236}">
                <a16:creationId xmlns:a16="http://schemas.microsoft.com/office/drawing/2014/main" id="{25013BC2-35B8-4A53-AE4B-EB47F6D3E909}"/>
              </a:ext>
            </a:extLst>
          </p:cNvPr>
          <p:cNvGrpSpPr/>
          <p:nvPr/>
        </p:nvGrpSpPr>
        <p:grpSpPr>
          <a:xfrm>
            <a:off x="4988517" y="1979699"/>
            <a:ext cx="3636405" cy="4192000"/>
            <a:chOff x="4572000" y="3573463"/>
            <a:chExt cx="2339975" cy="2879725"/>
          </a:xfrm>
        </p:grpSpPr>
        <p:pic>
          <p:nvPicPr>
            <p:cNvPr id="14345" name="Picture 9" descr="05">
              <a:extLst>
                <a:ext uri="{FF2B5EF4-FFF2-40B4-BE49-F238E27FC236}">
                  <a16:creationId xmlns:a16="http://schemas.microsoft.com/office/drawing/2014/main" id="{DF4EC72F-A6E9-473C-80DA-42E4845F4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73463"/>
              <a:ext cx="23399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7" name="Text Box 21">
              <a:extLst>
                <a:ext uri="{FF2B5EF4-FFF2-40B4-BE49-F238E27FC236}">
                  <a16:creationId xmlns:a16="http://schemas.microsoft.com/office/drawing/2014/main" id="{8F6FB9D2-8C8A-4BBF-8495-6A92FA1B5995}"/>
                </a:ext>
              </a:extLst>
            </p:cNvPr>
            <p:cNvSpPr txBox="1">
              <a:spLocks noChangeArrowheads="1"/>
            </p:cNvSpPr>
            <p:nvPr/>
          </p:nvSpPr>
          <p:spPr bwMode="auto">
            <a:xfrm>
              <a:off x="4655782" y="5997622"/>
              <a:ext cx="477312" cy="414723"/>
            </a:xfrm>
            <a:prstGeom prst="ellipse">
              <a:avLst/>
            </a:prstGeom>
            <a:solidFill>
              <a:schemeClr val="accent6">
                <a:lumMod val="20000"/>
                <a:lumOff val="80000"/>
              </a:schemeClr>
            </a:solidFill>
            <a:ln>
              <a:solidFill>
                <a:schemeClr val="accent5">
                  <a:lumMod val="75000"/>
                </a:schemeClr>
              </a:solidFill>
            </a:ln>
          </p:spPr>
          <p:txBody>
            <a:bodyPr wrap="square" lIns="98728" tIns="49364" rIns="98728" bIns="4936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400" b="1">
                  <a:solidFill>
                    <a:srgbClr val="FF0000"/>
                  </a:solidFill>
                  <a:latin typeface="Times New Roman" panose="02020603050405020304" pitchFamily="18" charset="0"/>
                  <a:cs typeface="Times New Roman" panose="02020603050405020304" pitchFamily="18" charset="0"/>
                </a:rPr>
                <a:t>3</a:t>
              </a:r>
            </a:p>
          </p:txBody>
        </p:sp>
      </p:grpSp>
      <p:sp>
        <p:nvSpPr>
          <p:cNvPr id="14360" name="Rectangle 24">
            <a:extLst>
              <a:ext uri="{FF2B5EF4-FFF2-40B4-BE49-F238E27FC236}">
                <a16:creationId xmlns:a16="http://schemas.microsoft.com/office/drawing/2014/main" id="{12675419-7792-4DB3-B791-EECC4B2CD099}"/>
              </a:ext>
            </a:extLst>
          </p:cNvPr>
          <p:cNvSpPr>
            <a:spLocks noGrp="1" noChangeArrowheads="1"/>
          </p:cNvSpPr>
          <p:nvPr>
            <p:ph type="title"/>
          </p:nvPr>
        </p:nvSpPr>
        <p:spPr>
          <a:xfrm>
            <a:off x="4584141" y="188640"/>
            <a:ext cx="3636404" cy="1607609"/>
          </a:xfrm>
          <a:prstGeom prst="wedgeRoundRectCallout">
            <a:avLst>
              <a:gd name="adj1" fmla="val 73159"/>
              <a:gd name="adj2" fmla="val -47102"/>
              <a:gd name="adj3" fmla="val 16667"/>
            </a:avLst>
          </a:prstGeom>
        </p:spPr>
        <p:style>
          <a:lnRef idx="0">
            <a:schemeClr val="accent3"/>
          </a:lnRef>
          <a:fillRef idx="3">
            <a:schemeClr val="accent3"/>
          </a:fillRef>
          <a:effectRef idx="3">
            <a:schemeClr val="accent3"/>
          </a:effectRef>
          <a:fontRef idx="minor">
            <a:schemeClr val="lt1"/>
          </a:fontRef>
        </p:style>
        <p:txBody>
          <a:bodyPr>
            <a:noAutofit/>
          </a:bodyPr>
          <a:lstStyle/>
          <a:p>
            <a:pPr eaLnBrk="1" hangingPunct="1"/>
            <a:r>
              <a:rPr lang="en-US" altLang="vi-VN" sz="2800" b="1">
                <a:solidFill>
                  <a:srgbClr val="9900CC"/>
                </a:solidFill>
                <a:latin typeface="Times New Roman" panose="02020603050405020304" pitchFamily="18" charset="0"/>
                <a:cs typeface="Times New Roman" panose="02020603050405020304" pitchFamily="18" charset="0"/>
              </a:rPr>
              <a:t>     </a:t>
            </a:r>
            <a:r>
              <a:rPr lang="en-US" altLang="vi-VN" sz="2800">
                <a:ln w="0">
                  <a:solidFill>
                    <a:schemeClr val="bg1"/>
                  </a:solidFill>
                </a:ln>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 hãy nói những cách bảo quản thức ăn trong từng hình</a:t>
            </a:r>
            <a:endParaRPr lang="en-US" altLang="vi-VN" sz="2800" b="1">
              <a:ln w="0">
                <a:solidFill>
                  <a:schemeClr val="bg1"/>
                </a:solidFill>
              </a:ln>
              <a:solidFill>
                <a:schemeClr val="bg1"/>
              </a:solidFill>
              <a:latin typeface="Times New Roman" panose="02020603050405020304" pitchFamily="18" charset="0"/>
              <a:cs typeface="Times New Roman" panose="02020603050405020304" pitchFamily="18" charset="0"/>
            </a:endParaRPr>
          </a:p>
        </p:txBody>
      </p:sp>
      <p:sp>
        <p:nvSpPr>
          <p:cNvPr id="22" name="Rectangle 24">
            <a:extLst>
              <a:ext uri="{FF2B5EF4-FFF2-40B4-BE49-F238E27FC236}">
                <a16:creationId xmlns:a16="http://schemas.microsoft.com/office/drawing/2014/main" id="{5C21CDD8-4EA8-4C3A-9A78-08CDE034C7EC}"/>
              </a:ext>
            </a:extLst>
          </p:cNvPr>
          <p:cNvSpPr txBox="1">
            <a:spLocks noChangeArrowheads="1"/>
          </p:cNvSpPr>
          <p:nvPr/>
        </p:nvSpPr>
        <p:spPr bwMode="auto">
          <a:xfrm>
            <a:off x="981523" y="2771775"/>
            <a:ext cx="2711450" cy="657225"/>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vi-VN" sz="2400" kern="0" dirty="0"/>
              <a:t> </a:t>
            </a:r>
            <a:r>
              <a:rPr lang="en-US" altLang="vi-VN" sz="2400" b="1" kern="0" dirty="0" err="1">
                <a:solidFill>
                  <a:schemeClr val="tx1"/>
                </a:solidFill>
                <a:latin typeface="Times New Roman" panose="02020603050405020304" pitchFamily="18" charset="0"/>
                <a:cs typeface="Times New Roman" panose="02020603050405020304" pitchFamily="18" charset="0"/>
              </a:rPr>
              <a:t>Hình</a:t>
            </a:r>
            <a:r>
              <a:rPr lang="en-US" altLang="vi-VN" sz="2400" b="1" kern="0" dirty="0">
                <a:solidFill>
                  <a:schemeClr val="tx1"/>
                </a:solidFill>
                <a:latin typeface="Times New Roman" panose="02020603050405020304" pitchFamily="18" charset="0"/>
                <a:cs typeface="Times New Roman" panose="02020603050405020304" pitchFamily="18" charset="0"/>
              </a:rPr>
              <a:t> 1: </a:t>
            </a:r>
            <a:r>
              <a:rPr lang="en-US" altLang="vi-VN" sz="2400" b="1" kern="0" dirty="0" err="1">
                <a:solidFill>
                  <a:schemeClr val="tx1"/>
                </a:solidFill>
                <a:latin typeface="Times New Roman" panose="02020603050405020304" pitchFamily="18" charset="0"/>
                <a:cs typeface="Times New Roman" panose="02020603050405020304" pitchFamily="18" charset="0"/>
              </a:rPr>
              <a:t>Phơi</a:t>
            </a:r>
            <a:r>
              <a:rPr lang="en-US" altLang="vi-VN" sz="2400" b="1" kern="0" dirty="0">
                <a:solidFill>
                  <a:schemeClr val="tx1"/>
                </a:solidFill>
                <a:latin typeface="Times New Roman" panose="02020603050405020304" pitchFamily="18" charset="0"/>
                <a:cs typeface="Times New Roman" panose="02020603050405020304" pitchFamily="18" charset="0"/>
              </a:rPr>
              <a:t> </a:t>
            </a:r>
            <a:r>
              <a:rPr lang="en-US" altLang="vi-VN" sz="2400" b="1" kern="0" dirty="0" err="1">
                <a:solidFill>
                  <a:schemeClr val="tx1"/>
                </a:solidFill>
                <a:latin typeface="Times New Roman" panose="02020603050405020304" pitchFamily="18" charset="0"/>
                <a:cs typeface="Times New Roman" panose="02020603050405020304" pitchFamily="18" charset="0"/>
              </a:rPr>
              <a:t>khô</a:t>
            </a:r>
            <a:endParaRPr lang="en-US" altLang="vi-VN" sz="2400" b="1" kern="0" dirty="0">
              <a:solidFill>
                <a:schemeClr val="tx1"/>
              </a:solidFill>
              <a:latin typeface="Times New Roman" panose="02020603050405020304" pitchFamily="18" charset="0"/>
              <a:cs typeface="Times New Roman" panose="02020603050405020304" pitchFamily="18" charset="0"/>
            </a:endParaRPr>
          </a:p>
        </p:txBody>
      </p:sp>
      <p:sp>
        <p:nvSpPr>
          <p:cNvPr id="23" name="Rectangle 24">
            <a:extLst>
              <a:ext uri="{FF2B5EF4-FFF2-40B4-BE49-F238E27FC236}">
                <a16:creationId xmlns:a16="http://schemas.microsoft.com/office/drawing/2014/main" id="{5F21D61C-A446-4564-9848-560AE168048E}"/>
              </a:ext>
            </a:extLst>
          </p:cNvPr>
          <p:cNvSpPr txBox="1">
            <a:spLocks noChangeArrowheads="1"/>
          </p:cNvSpPr>
          <p:nvPr/>
        </p:nvSpPr>
        <p:spPr bwMode="auto">
          <a:xfrm>
            <a:off x="983110" y="6171699"/>
            <a:ext cx="2709863" cy="657225"/>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vi-VN" sz="2400" kern="0" dirty="0"/>
              <a:t> </a:t>
            </a:r>
            <a:r>
              <a:rPr lang="en-US" altLang="vi-VN" sz="2400" b="1" kern="0" dirty="0" err="1">
                <a:solidFill>
                  <a:schemeClr val="tx1"/>
                </a:solidFill>
                <a:latin typeface="Times New Roman" panose="02020603050405020304" pitchFamily="18" charset="0"/>
                <a:cs typeface="Times New Roman" panose="02020603050405020304" pitchFamily="18" charset="0"/>
              </a:rPr>
              <a:t>Hình</a:t>
            </a:r>
            <a:r>
              <a:rPr lang="en-US" altLang="vi-VN" sz="2400" b="1" kern="0" dirty="0">
                <a:solidFill>
                  <a:schemeClr val="tx1"/>
                </a:solidFill>
                <a:latin typeface="Times New Roman" panose="02020603050405020304" pitchFamily="18" charset="0"/>
                <a:cs typeface="Times New Roman" panose="02020603050405020304" pitchFamily="18" charset="0"/>
              </a:rPr>
              <a:t> 2: </a:t>
            </a:r>
            <a:r>
              <a:rPr lang="en-US" altLang="vi-VN" sz="2400" b="1" kern="0" dirty="0" err="1">
                <a:solidFill>
                  <a:schemeClr val="tx1"/>
                </a:solidFill>
                <a:latin typeface="Times New Roman" panose="02020603050405020304" pitchFamily="18" charset="0"/>
                <a:cs typeface="Times New Roman" panose="02020603050405020304" pitchFamily="18" charset="0"/>
              </a:rPr>
              <a:t>Đóng</a:t>
            </a:r>
            <a:r>
              <a:rPr lang="en-US" altLang="vi-VN" sz="2400" b="1" kern="0" dirty="0">
                <a:solidFill>
                  <a:schemeClr val="tx1"/>
                </a:solidFill>
                <a:latin typeface="Times New Roman" panose="02020603050405020304" pitchFamily="18" charset="0"/>
                <a:cs typeface="Times New Roman" panose="02020603050405020304" pitchFamily="18" charset="0"/>
              </a:rPr>
              <a:t> </a:t>
            </a:r>
            <a:r>
              <a:rPr lang="en-US" altLang="vi-VN" sz="2400" b="1" kern="0" dirty="0" err="1">
                <a:solidFill>
                  <a:schemeClr val="tx1"/>
                </a:solidFill>
                <a:latin typeface="Times New Roman" panose="02020603050405020304" pitchFamily="18" charset="0"/>
                <a:cs typeface="Times New Roman" panose="02020603050405020304" pitchFamily="18" charset="0"/>
              </a:rPr>
              <a:t>hộp</a:t>
            </a:r>
            <a:endParaRPr lang="en-US" altLang="vi-VN" sz="2400" b="1" kern="0" dirty="0">
              <a:solidFill>
                <a:schemeClr val="tx1"/>
              </a:solidFill>
              <a:latin typeface="Times New Roman" panose="02020603050405020304" pitchFamily="18" charset="0"/>
              <a:cs typeface="Times New Roman" panose="02020603050405020304" pitchFamily="18" charset="0"/>
            </a:endParaRPr>
          </a:p>
        </p:txBody>
      </p:sp>
      <p:sp>
        <p:nvSpPr>
          <p:cNvPr id="26" name="Rectangle 24">
            <a:extLst>
              <a:ext uri="{FF2B5EF4-FFF2-40B4-BE49-F238E27FC236}">
                <a16:creationId xmlns:a16="http://schemas.microsoft.com/office/drawing/2014/main" id="{D1A0AB13-6A93-477A-992B-3A2A09FE5399}"/>
              </a:ext>
            </a:extLst>
          </p:cNvPr>
          <p:cNvSpPr txBox="1">
            <a:spLocks noChangeArrowheads="1"/>
          </p:cNvSpPr>
          <p:nvPr/>
        </p:nvSpPr>
        <p:spPr bwMode="auto">
          <a:xfrm>
            <a:off x="5379404" y="6146335"/>
            <a:ext cx="2711450" cy="657225"/>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vi-VN" sz="2400" kern="0" dirty="0"/>
              <a:t> </a:t>
            </a:r>
            <a:r>
              <a:rPr lang="en-US" altLang="vi-VN" sz="2400" b="1" kern="0" dirty="0" err="1">
                <a:solidFill>
                  <a:schemeClr val="tx1"/>
                </a:solidFill>
                <a:latin typeface="Times New Roman" panose="02020603050405020304" pitchFamily="18" charset="0"/>
                <a:cs typeface="Times New Roman" panose="02020603050405020304" pitchFamily="18" charset="0"/>
              </a:rPr>
              <a:t>Hình</a:t>
            </a:r>
            <a:r>
              <a:rPr lang="en-US" altLang="vi-VN" sz="2400" b="1" kern="0" dirty="0">
                <a:solidFill>
                  <a:schemeClr val="tx1"/>
                </a:solidFill>
                <a:latin typeface="Times New Roman" panose="02020603050405020304" pitchFamily="18" charset="0"/>
                <a:cs typeface="Times New Roman" panose="02020603050405020304" pitchFamily="18" charset="0"/>
              </a:rPr>
              <a:t> 3: </a:t>
            </a:r>
            <a:r>
              <a:rPr lang="en-US" altLang="vi-VN" sz="2400" b="1" kern="0" dirty="0" err="1">
                <a:solidFill>
                  <a:schemeClr val="tx1"/>
                </a:solidFill>
                <a:latin typeface="Times New Roman" panose="02020603050405020304" pitchFamily="18" charset="0"/>
                <a:cs typeface="Times New Roman" panose="02020603050405020304" pitchFamily="18" charset="0"/>
              </a:rPr>
              <a:t>Ướp</a:t>
            </a:r>
            <a:r>
              <a:rPr lang="en-US" altLang="vi-VN" sz="2400" b="1" kern="0" dirty="0">
                <a:solidFill>
                  <a:schemeClr val="tx1"/>
                </a:solidFill>
                <a:latin typeface="Times New Roman" panose="02020603050405020304" pitchFamily="18" charset="0"/>
                <a:cs typeface="Times New Roman" panose="02020603050405020304" pitchFamily="18" charset="0"/>
              </a:rPr>
              <a:t> </a:t>
            </a:r>
            <a:r>
              <a:rPr lang="en-US" altLang="vi-VN" sz="2400" b="1" kern="0" dirty="0" err="1">
                <a:solidFill>
                  <a:schemeClr val="tx1"/>
                </a:solidFill>
                <a:latin typeface="Times New Roman" panose="02020603050405020304" pitchFamily="18" charset="0"/>
                <a:cs typeface="Times New Roman" panose="02020603050405020304" pitchFamily="18" charset="0"/>
              </a:rPr>
              <a:t>lạnh</a:t>
            </a:r>
            <a:endParaRPr lang="en-US" altLang="vi-VN" sz="2400" b="1" kern="0" dirty="0">
              <a:solidFill>
                <a:schemeClr val="tx1"/>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6E229F90-2437-4ED5-B1A3-B2170DB9D23B}"/>
              </a:ext>
            </a:extLst>
          </p:cNvPr>
          <p:cNvGrpSpPr/>
          <p:nvPr/>
        </p:nvGrpSpPr>
        <p:grpSpPr>
          <a:xfrm>
            <a:off x="260701" y="231257"/>
            <a:ext cx="4179360" cy="2638093"/>
            <a:chOff x="260701" y="231257"/>
            <a:chExt cx="4179360" cy="2638093"/>
          </a:xfrm>
        </p:grpSpPr>
        <p:pic>
          <p:nvPicPr>
            <p:cNvPr id="5146" name="Picture 26" descr="Xao Xuyến Đặc Sản Khô Cá Đét Phú Yên">
              <a:extLst>
                <a:ext uri="{FF2B5EF4-FFF2-40B4-BE49-F238E27FC236}">
                  <a16:creationId xmlns:a16="http://schemas.microsoft.com/office/drawing/2014/main" id="{220E99C1-0322-40E1-9E27-1D2083D88F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701" y="231257"/>
              <a:ext cx="4179360" cy="2638093"/>
            </a:xfrm>
            <a:prstGeom prst="rect">
              <a:avLst/>
            </a:prstGeom>
            <a:noFill/>
            <a:extLst>
              <a:ext uri="{909E8E84-426E-40DD-AFC4-6F175D3DCCD1}">
                <a14:hiddenFill xmlns:a14="http://schemas.microsoft.com/office/drawing/2010/main">
                  <a:solidFill>
                    <a:srgbClr val="FFFFFF"/>
                  </a:solidFill>
                </a14:hiddenFill>
              </a:ext>
            </a:extLst>
          </p:spPr>
        </p:pic>
        <p:sp>
          <p:nvSpPr>
            <p:cNvPr id="5144" name="Text Box 11">
              <a:extLst>
                <a:ext uri="{FF2B5EF4-FFF2-40B4-BE49-F238E27FC236}">
                  <a16:creationId xmlns:a16="http://schemas.microsoft.com/office/drawing/2014/main" id="{37F51696-9243-45BB-B13E-52F055140951}"/>
                </a:ext>
              </a:extLst>
            </p:cNvPr>
            <p:cNvSpPr txBox="1">
              <a:spLocks noChangeArrowheads="1"/>
            </p:cNvSpPr>
            <p:nvPr/>
          </p:nvSpPr>
          <p:spPr bwMode="auto">
            <a:xfrm>
              <a:off x="291284" y="2163338"/>
              <a:ext cx="705556" cy="657225"/>
            </a:xfrm>
            <a:prstGeom prst="ellipse">
              <a:avLst/>
            </a:prstGeom>
            <a:solidFill>
              <a:schemeClr val="accent6">
                <a:lumMod val="20000"/>
                <a:lumOff val="80000"/>
              </a:schemeClr>
            </a:solidFill>
            <a:ln>
              <a:solidFill>
                <a:schemeClr val="accent5">
                  <a:lumMod val="75000"/>
                </a:schemeClr>
              </a:solidFill>
            </a:ln>
          </p:spPr>
          <p:style>
            <a:lnRef idx="1">
              <a:schemeClr val="accent6"/>
            </a:lnRef>
            <a:fillRef idx="2">
              <a:schemeClr val="accent6"/>
            </a:fillRef>
            <a:effectRef idx="1">
              <a:schemeClr val="accent6"/>
            </a:effectRef>
            <a:fontRef idx="minor">
              <a:schemeClr val="dk1"/>
            </a:fontRef>
          </p:style>
          <p:txBody>
            <a:bodyPr wrap="square" lIns="98728" tIns="49364" rIns="98728" bIns="4936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400" b="1">
                  <a:solidFill>
                    <a:srgbClr val="FF0000"/>
                  </a:solidFill>
                  <a:latin typeface="Times New Roman" panose="02020603050405020304" pitchFamily="18" charset="0"/>
                  <a:cs typeface="Times New Roman" panose="02020603050405020304" pitchFamily="18" charset="0"/>
                </a:rPr>
                <a:t>1</a:t>
              </a:r>
            </a:p>
          </p:txBody>
        </p:sp>
      </p:grpSp>
      <p:pic>
        <p:nvPicPr>
          <p:cNvPr id="30" name="Picture 2" descr="C:\Users\Admin\Downloads\logo tran binh ttrong.png">
            <a:extLst>
              <a:ext uri="{FF2B5EF4-FFF2-40B4-BE49-F238E27FC236}">
                <a16:creationId xmlns:a16="http://schemas.microsoft.com/office/drawing/2014/main" id="{10C08B31-8ABC-44BC-A07C-1B7F7926A9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78255"/>
            <a:ext cx="905280" cy="9025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60"/>
                                        </p:tgtEl>
                                        <p:attrNameLst>
                                          <p:attrName>style.visibility</p:attrName>
                                        </p:attrNameLst>
                                      </p:cBhvr>
                                      <p:to>
                                        <p:strVal val="visible"/>
                                      </p:to>
                                    </p:set>
                                    <p:animEffect transition="in" filter="box(in)">
                                      <p:cBhvr>
                                        <p:cTn id="7" dur="500"/>
                                        <p:tgtEl>
                                          <p:spTgt spid="1436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ox(i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ox(in)">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0" grpId="0" animBg="1" autoUpdateAnimBg="0"/>
      <p:bldP spid="22" grpId="0" autoUpdateAnimBg="0"/>
      <p:bldP spid="23" grpId="0" autoUpdateAnimBg="0"/>
      <p:bldP spid="2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E6E25F81-BC88-4BD0-A28C-5FB542DD049D}"/>
              </a:ext>
            </a:extLst>
          </p:cNvPr>
          <p:cNvGrpSpPr/>
          <p:nvPr/>
        </p:nvGrpSpPr>
        <p:grpSpPr>
          <a:xfrm>
            <a:off x="4463739" y="3478982"/>
            <a:ext cx="3063260" cy="2980124"/>
            <a:chOff x="4137640" y="3478982"/>
            <a:chExt cx="3063260" cy="2980124"/>
          </a:xfrm>
        </p:grpSpPr>
        <p:pic>
          <p:nvPicPr>
            <p:cNvPr id="5" name="Picture 5" descr="01">
              <a:extLst>
                <a:ext uri="{FF2B5EF4-FFF2-40B4-BE49-F238E27FC236}">
                  <a16:creationId xmlns:a16="http://schemas.microsoft.com/office/drawing/2014/main" id="{61962153-21B2-41C1-BA13-29D93263E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640" y="3478982"/>
              <a:ext cx="3063260" cy="298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0">
              <a:extLst>
                <a:ext uri="{FF2B5EF4-FFF2-40B4-BE49-F238E27FC236}">
                  <a16:creationId xmlns:a16="http://schemas.microsoft.com/office/drawing/2014/main" id="{BA70BB01-2C9A-4797-8CBE-BF41BB70AF35}"/>
                </a:ext>
              </a:extLst>
            </p:cNvPr>
            <p:cNvSpPr txBox="1">
              <a:spLocks noChangeArrowheads="1"/>
            </p:cNvSpPr>
            <p:nvPr/>
          </p:nvSpPr>
          <p:spPr bwMode="auto">
            <a:xfrm>
              <a:off x="4216594" y="5727379"/>
              <a:ext cx="679441" cy="659537"/>
            </a:xfrm>
            <a:prstGeom prst="ellipse">
              <a:avLst/>
            </a:prstGeom>
            <a:solidFill>
              <a:schemeClr val="accent6">
                <a:lumMod val="20000"/>
                <a:lumOff val="80000"/>
              </a:schemeClr>
            </a:solidFill>
            <a:ln>
              <a:solidFill>
                <a:schemeClr val="accent5">
                  <a:lumMod val="75000"/>
                </a:schemeClr>
              </a:solidFill>
            </a:ln>
          </p:spPr>
          <p:txBody>
            <a:bodyPr wrap="square" lIns="98728" tIns="49364" rIns="98728" bIns="4936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400" b="1">
                  <a:solidFill>
                    <a:srgbClr val="FF0000"/>
                  </a:solidFill>
                  <a:latin typeface="Times New Roman" panose="02020603050405020304" pitchFamily="18" charset="0"/>
                  <a:cs typeface="Times New Roman" panose="02020603050405020304" pitchFamily="18" charset="0"/>
                </a:rPr>
                <a:t>7</a:t>
              </a:r>
            </a:p>
          </p:txBody>
        </p:sp>
      </p:grpSp>
      <p:grpSp>
        <p:nvGrpSpPr>
          <p:cNvPr id="17" name="Group 16">
            <a:extLst>
              <a:ext uri="{FF2B5EF4-FFF2-40B4-BE49-F238E27FC236}">
                <a16:creationId xmlns:a16="http://schemas.microsoft.com/office/drawing/2014/main" id="{4E1E85E6-3C6F-42D3-8A2F-3DF6E81C5435}"/>
              </a:ext>
            </a:extLst>
          </p:cNvPr>
          <p:cNvGrpSpPr/>
          <p:nvPr/>
        </p:nvGrpSpPr>
        <p:grpSpPr>
          <a:xfrm>
            <a:off x="175371" y="3728625"/>
            <a:ext cx="3758045" cy="2730481"/>
            <a:chOff x="175371" y="3728625"/>
            <a:chExt cx="3758045" cy="2730481"/>
          </a:xfrm>
        </p:grpSpPr>
        <p:pic>
          <p:nvPicPr>
            <p:cNvPr id="4" name="Picture 7" descr="07">
              <a:extLst>
                <a:ext uri="{FF2B5EF4-FFF2-40B4-BE49-F238E27FC236}">
                  <a16:creationId xmlns:a16="http://schemas.microsoft.com/office/drawing/2014/main" id="{41AF8CED-6F44-4ADF-ADB4-6B4E01B8C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71" y="3728625"/>
              <a:ext cx="3758045" cy="273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2">
              <a:extLst>
                <a:ext uri="{FF2B5EF4-FFF2-40B4-BE49-F238E27FC236}">
                  <a16:creationId xmlns:a16="http://schemas.microsoft.com/office/drawing/2014/main" id="{7E164162-3067-4894-9E2C-2323326EA852}"/>
                </a:ext>
              </a:extLst>
            </p:cNvPr>
            <p:cNvSpPr txBox="1">
              <a:spLocks noChangeArrowheads="1"/>
            </p:cNvSpPr>
            <p:nvPr/>
          </p:nvSpPr>
          <p:spPr bwMode="auto">
            <a:xfrm>
              <a:off x="229864" y="5742136"/>
              <a:ext cx="652584" cy="659537"/>
            </a:xfrm>
            <a:prstGeom prst="ellipse">
              <a:avLst/>
            </a:prstGeom>
            <a:solidFill>
              <a:schemeClr val="accent6">
                <a:lumMod val="20000"/>
                <a:lumOff val="80000"/>
              </a:schemeClr>
            </a:solidFill>
            <a:ln>
              <a:solidFill>
                <a:schemeClr val="accent5">
                  <a:lumMod val="75000"/>
                </a:schemeClr>
              </a:solidFill>
            </a:ln>
          </p:spPr>
          <p:txBody>
            <a:bodyPr wrap="square" lIns="98728" tIns="49364" rIns="98728" bIns="4936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400" b="1">
                  <a:solidFill>
                    <a:srgbClr val="FF0000"/>
                  </a:solidFill>
                  <a:latin typeface="Times New Roman" panose="02020603050405020304" pitchFamily="18" charset="0"/>
                  <a:cs typeface="Times New Roman" panose="02020603050405020304" pitchFamily="18" charset="0"/>
                </a:rPr>
                <a:t>6</a:t>
              </a:r>
            </a:p>
          </p:txBody>
        </p:sp>
      </p:grpSp>
      <p:sp>
        <p:nvSpPr>
          <p:cNvPr id="10" name="Rectangle 24">
            <a:extLst>
              <a:ext uri="{FF2B5EF4-FFF2-40B4-BE49-F238E27FC236}">
                <a16:creationId xmlns:a16="http://schemas.microsoft.com/office/drawing/2014/main" id="{445FD1C9-F9A7-4C4D-A42D-AE24B61D448A}"/>
              </a:ext>
            </a:extLst>
          </p:cNvPr>
          <p:cNvSpPr txBox="1">
            <a:spLocks noChangeArrowheads="1"/>
          </p:cNvSpPr>
          <p:nvPr/>
        </p:nvSpPr>
        <p:spPr bwMode="auto">
          <a:xfrm>
            <a:off x="7540499" y="1628401"/>
            <a:ext cx="1655576" cy="657225"/>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vi-VN" sz="2400" kern="0" dirty="0">
                <a:latin typeface="Times New Roman" panose="02020603050405020304" pitchFamily="18" charset="0"/>
                <a:cs typeface="Times New Roman" panose="02020603050405020304" pitchFamily="18" charset="0"/>
              </a:rPr>
              <a:t> </a:t>
            </a:r>
            <a:r>
              <a:rPr lang="en-US" altLang="vi-VN" sz="2400" b="1" kern="0" dirty="0" err="1">
                <a:solidFill>
                  <a:schemeClr val="tx1"/>
                </a:solidFill>
                <a:latin typeface="Times New Roman" panose="02020603050405020304" pitchFamily="18" charset="0"/>
                <a:cs typeface="Times New Roman" panose="02020603050405020304" pitchFamily="18" charset="0"/>
              </a:rPr>
              <a:t>Hình</a:t>
            </a:r>
            <a:r>
              <a:rPr lang="en-US" altLang="vi-VN" sz="2400" b="1" kern="0" dirty="0">
                <a:solidFill>
                  <a:schemeClr val="tx1"/>
                </a:solidFill>
                <a:latin typeface="Times New Roman" panose="02020603050405020304" pitchFamily="18" charset="0"/>
                <a:cs typeface="Times New Roman" panose="02020603050405020304" pitchFamily="18" charset="0"/>
              </a:rPr>
              <a:t> 5: </a:t>
            </a:r>
            <a:r>
              <a:rPr lang="en-US" altLang="vi-VN" sz="2400" b="1" kern="0" dirty="0" err="1">
                <a:solidFill>
                  <a:schemeClr val="tx1"/>
                </a:solidFill>
                <a:latin typeface="Times New Roman" panose="02020603050405020304" pitchFamily="18" charset="0"/>
                <a:cs typeface="Times New Roman" panose="02020603050405020304" pitchFamily="18" charset="0"/>
              </a:rPr>
              <a:t>Làm</a:t>
            </a:r>
            <a:r>
              <a:rPr lang="en-US" altLang="vi-VN" sz="2400" b="1" kern="0" dirty="0">
                <a:solidFill>
                  <a:schemeClr val="tx1"/>
                </a:solidFill>
                <a:latin typeface="Times New Roman" panose="02020603050405020304" pitchFamily="18" charset="0"/>
                <a:cs typeface="Times New Roman" panose="02020603050405020304" pitchFamily="18" charset="0"/>
              </a:rPr>
              <a:t> </a:t>
            </a:r>
            <a:r>
              <a:rPr lang="en-US" altLang="vi-VN" sz="2400" b="1" kern="0" dirty="0" err="1">
                <a:solidFill>
                  <a:schemeClr val="tx1"/>
                </a:solidFill>
                <a:latin typeface="Times New Roman" panose="02020603050405020304" pitchFamily="18" charset="0"/>
                <a:cs typeface="Times New Roman" panose="02020603050405020304" pitchFamily="18" charset="0"/>
              </a:rPr>
              <a:t>mắm</a:t>
            </a:r>
            <a:endParaRPr lang="en-US" altLang="vi-VN" sz="2400" b="1" kern="0" dirty="0">
              <a:solidFill>
                <a:schemeClr val="tx1"/>
              </a:solidFill>
              <a:latin typeface="Times New Roman" panose="02020603050405020304" pitchFamily="18" charset="0"/>
              <a:cs typeface="Times New Roman" panose="02020603050405020304" pitchFamily="18" charset="0"/>
            </a:endParaRPr>
          </a:p>
        </p:txBody>
      </p:sp>
      <p:sp>
        <p:nvSpPr>
          <p:cNvPr id="11" name="Rectangle 24">
            <a:extLst>
              <a:ext uri="{FF2B5EF4-FFF2-40B4-BE49-F238E27FC236}">
                <a16:creationId xmlns:a16="http://schemas.microsoft.com/office/drawing/2014/main" id="{DCD27B5F-5264-40A5-B1A7-39D7B51244C3}"/>
              </a:ext>
            </a:extLst>
          </p:cNvPr>
          <p:cNvSpPr txBox="1">
            <a:spLocks noChangeArrowheads="1"/>
          </p:cNvSpPr>
          <p:nvPr/>
        </p:nvSpPr>
        <p:spPr bwMode="auto">
          <a:xfrm>
            <a:off x="556156" y="3172490"/>
            <a:ext cx="2711450" cy="657225"/>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vi-VN" sz="2400" kern="0" dirty="0">
                <a:solidFill>
                  <a:schemeClr val="tx1"/>
                </a:solidFill>
              </a:rPr>
              <a:t> </a:t>
            </a:r>
            <a:r>
              <a:rPr lang="en-US" altLang="vi-VN" sz="2400" b="1" kern="0" dirty="0" err="1">
                <a:solidFill>
                  <a:schemeClr val="tx1"/>
                </a:solidFill>
                <a:latin typeface="Times New Roman" panose="02020603050405020304" pitchFamily="18" charset="0"/>
                <a:cs typeface="Times New Roman" panose="02020603050405020304" pitchFamily="18" charset="0"/>
              </a:rPr>
              <a:t>Hình</a:t>
            </a:r>
            <a:r>
              <a:rPr lang="en-US" altLang="vi-VN" sz="2400" b="1" kern="0" dirty="0">
                <a:solidFill>
                  <a:schemeClr val="tx1"/>
                </a:solidFill>
                <a:latin typeface="Times New Roman" panose="02020603050405020304" pitchFamily="18" charset="0"/>
                <a:cs typeface="Times New Roman" panose="02020603050405020304" pitchFamily="18" charset="0"/>
              </a:rPr>
              <a:t> 4</a:t>
            </a:r>
            <a:r>
              <a:rPr lang="en-US" altLang="vi-VN" sz="2400" b="1" kern="0">
                <a:solidFill>
                  <a:schemeClr val="tx1"/>
                </a:solidFill>
                <a:latin typeface="Times New Roman" panose="02020603050405020304" pitchFamily="18" charset="0"/>
                <a:cs typeface="Times New Roman" panose="02020603050405020304" pitchFamily="18" charset="0"/>
              </a:rPr>
              <a:t>: </a:t>
            </a:r>
            <a:r>
              <a:rPr lang="en-US" altLang="vi-VN" sz="2400" b="1" kern="0" dirty="0">
                <a:solidFill>
                  <a:schemeClr val="tx1"/>
                </a:solidFill>
                <a:latin typeface="Times New Roman" panose="02020603050405020304" pitchFamily="18" charset="0"/>
                <a:cs typeface="Times New Roman" panose="02020603050405020304" pitchFamily="18" charset="0"/>
              </a:rPr>
              <a:t>Ứ</a:t>
            </a:r>
            <a:r>
              <a:rPr lang="en-US" altLang="vi-VN" sz="2400" b="1" kern="0">
                <a:solidFill>
                  <a:schemeClr val="tx1"/>
                </a:solidFill>
                <a:latin typeface="Times New Roman" panose="02020603050405020304" pitchFamily="18" charset="0"/>
                <a:cs typeface="Times New Roman" panose="02020603050405020304" pitchFamily="18" charset="0"/>
              </a:rPr>
              <a:t>ớp </a:t>
            </a:r>
            <a:r>
              <a:rPr lang="en-US" altLang="vi-VN" sz="2400" b="1" kern="0" dirty="0" err="1">
                <a:solidFill>
                  <a:schemeClr val="tx1"/>
                </a:solidFill>
                <a:latin typeface="Times New Roman" panose="02020603050405020304" pitchFamily="18" charset="0"/>
                <a:cs typeface="Times New Roman" panose="02020603050405020304" pitchFamily="18" charset="0"/>
              </a:rPr>
              <a:t>lạnh</a:t>
            </a:r>
            <a:endParaRPr lang="en-US" altLang="vi-VN" sz="2400" b="1" kern="0" dirty="0">
              <a:solidFill>
                <a:schemeClr val="tx1"/>
              </a:solidFill>
              <a:latin typeface="Times New Roman" panose="02020603050405020304" pitchFamily="18" charset="0"/>
              <a:cs typeface="Times New Roman" panose="02020603050405020304" pitchFamily="18" charset="0"/>
            </a:endParaRPr>
          </a:p>
        </p:txBody>
      </p:sp>
      <p:sp>
        <p:nvSpPr>
          <p:cNvPr id="12" name="Rectangle 24">
            <a:extLst>
              <a:ext uri="{FF2B5EF4-FFF2-40B4-BE49-F238E27FC236}">
                <a16:creationId xmlns:a16="http://schemas.microsoft.com/office/drawing/2014/main" id="{D4025336-FB9E-4F24-9FC6-0E692158A449}"/>
              </a:ext>
            </a:extLst>
          </p:cNvPr>
          <p:cNvSpPr txBox="1">
            <a:spLocks noChangeArrowheads="1"/>
          </p:cNvSpPr>
          <p:nvPr/>
        </p:nvSpPr>
        <p:spPr bwMode="auto">
          <a:xfrm>
            <a:off x="0" y="6317425"/>
            <a:ext cx="5076056" cy="657225"/>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vi-VN" sz="2400" kern="0" dirty="0">
                <a:latin typeface="Times New Roman" panose="02020603050405020304" pitchFamily="18" charset="0"/>
                <a:cs typeface="Times New Roman" panose="02020603050405020304" pitchFamily="18" charset="0"/>
              </a:rPr>
              <a:t> </a:t>
            </a:r>
            <a:r>
              <a:rPr lang="en-US" altLang="vi-VN" sz="2400" b="1" kern="0" dirty="0">
                <a:solidFill>
                  <a:schemeClr val="tx1"/>
                </a:solidFill>
                <a:latin typeface="Times New Roman" panose="02020603050405020304" pitchFamily="18" charset="0"/>
                <a:cs typeface="Times New Roman" panose="02020603050405020304" pitchFamily="18" charset="0"/>
              </a:rPr>
              <a:t>Hình 6: Làm mứt (cô đặc với đường)</a:t>
            </a:r>
          </a:p>
        </p:txBody>
      </p:sp>
      <p:sp>
        <p:nvSpPr>
          <p:cNvPr id="13" name="Rectangle 24">
            <a:extLst>
              <a:ext uri="{FF2B5EF4-FFF2-40B4-BE49-F238E27FC236}">
                <a16:creationId xmlns:a16="http://schemas.microsoft.com/office/drawing/2014/main" id="{4F52E326-A11A-46DC-A384-0B9FF59492FE}"/>
              </a:ext>
            </a:extLst>
          </p:cNvPr>
          <p:cNvSpPr txBox="1">
            <a:spLocks noChangeArrowheads="1"/>
          </p:cNvSpPr>
          <p:nvPr/>
        </p:nvSpPr>
        <p:spPr bwMode="auto">
          <a:xfrm>
            <a:off x="7405124" y="3969060"/>
            <a:ext cx="1790951" cy="1483617"/>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vi-VN" sz="2400" kern="0" dirty="0">
                <a:latin typeface="Times New Roman" panose="02020603050405020304" pitchFamily="18" charset="0"/>
                <a:cs typeface="Times New Roman" panose="02020603050405020304" pitchFamily="18" charset="0"/>
              </a:rPr>
              <a:t> </a:t>
            </a:r>
            <a:r>
              <a:rPr lang="en-US" altLang="vi-VN" sz="2400" b="1" kern="0" dirty="0" err="1">
                <a:solidFill>
                  <a:schemeClr val="tx1"/>
                </a:solidFill>
                <a:latin typeface="Times New Roman" panose="02020603050405020304" pitchFamily="18" charset="0"/>
                <a:cs typeface="Times New Roman" panose="02020603050405020304" pitchFamily="18" charset="0"/>
              </a:rPr>
              <a:t>Hình</a:t>
            </a:r>
            <a:r>
              <a:rPr lang="en-US" altLang="vi-VN" sz="2400" b="1" kern="0" dirty="0">
                <a:solidFill>
                  <a:schemeClr val="tx1"/>
                </a:solidFill>
                <a:latin typeface="Times New Roman" panose="02020603050405020304" pitchFamily="18" charset="0"/>
                <a:cs typeface="Times New Roman" panose="02020603050405020304" pitchFamily="18" charset="0"/>
              </a:rPr>
              <a:t> 7: </a:t>
            </a:r>
            <a:r>
              <a:rPr lang="en-US" altLang="vi-VN" sz="2400" b="1" kern="0" dirty="0" err="1">
                <a:solidFill>
                  <a:schemeClr val="tx1"/>
                </a:solidFill>
                <a:latin typeface="Times New Roman" panose="02020603050405020304" pitchFamily="18" charset="0"/>
                <a:cs typeface="Times New Roman" panose="02020603050405020304" pitchFamily="18" charset="0"/>
              </a:rPr>
              <a:t>Ướp</a:t>
            </a:r>
            <a:r>
              <a:rPr lang="en-US" altLang="vi-VN" sz="2400" b="1" kern="0" dirty="0">
                <a:solidFill>
                  <a:schemeClr val="tx1"/>
                </a:solidFill>
                <a:latin typeface="Times New Roman" panose="02020603050405020304" pitchFamily="18" charset="0"/>
                <a:cs typeface="Times New Roman" panose="02020603050405020304" pitchFamily="18" charset="0"/>
              </a:rPr>
              <a:t> </a:t>
            </a:r>
            <a:r>
              <a:rPr lang="en-US" altLang="vi-VN" sz="2400" b="1" kern="0" dirty="0" err="1">
                <a:solidFill>
                  <a:schemeClr val="tx1"/>
                </a:solidFill>
                <a:latin typeface="Times New Roman" panose="02020603050405020304" pitchFamily="18" charset="0"/>
                <a:cs typeface="Times New Roman" panose="02020603050405020304" pitchFamily="18" charset="0"/>
              </a:rPr>
              <a:t>muối</a:t>
            </a:r>
            <a:endParaRPr lang="en-US" altLang="vi-VN" sz="2400" b="1" kern="0" dirty="0">
              <a:solidFill>
                <a:schemeClr val="tx1"/>
              </a:solidFill>
              <a:latin typeface="Times New Roman" panose="02020603050405020304" pitchFamily="18" charset="0"/>
              <a:cs typeface="Times New Roman" panose="02020603050405020304" pitchFamily="18" charset="0"/>
            </a:endParaRPr>
          </a:p>
          <a:p>
            <a:pPr eaLnBrk="1" hangingPunct="1">
              <a:defRPr/>
            </a:pPr>
            <a:r>
              <a:rPr lang="en-US" altLang="vi-VN" sz="2400" b="1" kern="0" dirty="0">
                <a:solidFill>
                  <a:schemeClr val="tx1"/>
                </a:solidFill>
                <a:latin typeface="Times New Roman" panose="02020603050405020304" pitchFamily="18" charset="0"/>
                <a:cs typeface="Times New Roman" panose="02020603050405020304" pitchFamily="18" charset="0"/>
              </a:rPr>
              <a:t>( </a:t>
            </a:r>
            <a:r>
              <a:rPr lang="en-US" altLang="vi-VN" sz="2400" b="1" kern="0" dirty="0" err="1">
                <a:solidFill>
                  <a:schemeClr val="tx1"/>
                </a:solidFill>
                <a:latin typeface="Times New Roman" panose="02020603050405020304" pitchFamily="18" charset="0"/>
                <a:cs typeface="Times New Roman" panose="02020603050405020304" pitchFamily="18" charset="0"/>
              </a:rPr>
              <a:t>cà</a:t>
            </a:r>
            <a:r>
              <a:rPr lang="en-US" altLang="vi-VN" sz="2400" b="1" kern="0" dirty="0">
                <a:solidFill>
                  <a:schemeClr val="tx1"/>
                </a:solidFill>
                <a:latin typeface="Times New Roman" panose="02020603050405020304" pitchFamily="18" charset="0"/>
                <a:cs typeface="Times New Roman" panose="02020603050405020304" pitchFamily="18" charset="0"/>
              </a:rPr>
              <a:t> </a:t>
            </a:r>
            <a:r>
              <a:rPr lang="en-US" altLang="vi-VN" sz="2400" b="1" kern="0" dirty="0" err="1">
                <a:solidFill>
                  <a:schemeClr val="tx1"/>
                </a:solidFill>
                <a:latin typeface="Times New Roman" panose="02020603050405020304" pitchFamily="18" charset="0"/>
                <a:cs typeface="Times New Roman" panose="02020603050405020304" pitchFamily="18" charset="0"/>
              </a:rPr>
              <a:t>muối</a:t>
            </a:r>
            <a:r>
              <a:rPr lang="en-US" altLang="vi-VN" sz="2400" b="1" kern="0" dirty="0">
                <a:solidFill>
                  <a:schemeClr val="tx1"/>
                </a:solidFill>
                <a:latin typeface="Times New Roman" panose="02020603050405020304" pitchFamily="18" charset="0"/>
                <a:cs typeface="Times New Roman" panose="02020603050405020304" pitchFamily="18" charset="0"/>
              </a:rPr>
              <a:t>)</a:t>
            </a:r>
          </a:p>
        </p:txBody>
      </p:sp>
      <p:grpSp>
        <p:nvGrpSpPr>
          <p:cNvPr id="18" name="Group 17">
            <a:extLst>
              <a:ext uri="{FF2B5EF4-FFF2-40B4-BE49-F238E27FC236}">
                <a16:creationId xmlns:a16="http://schemas.microsoft.com/office/drawing/2014/main" id="{BE87AC0E-56DB-48D0-8F8A-B09FE7DDDEF1}"/>
              </a:ext>
            </a:extLst>
          </p:cNvPr>
          <p:cNvGrpSpPr/>
          <p:nvPr/>
        </p:nvGrpSpPr>
        <p:grpSpPr>
          <a:xfrm>
            <a:off x="175371" y="700947"/>
            <a:ext cx="3758045" cy="2512134"/>
            <a:chOff x="175371" y="700947"/>
            <a:chExt cx="3758045" cy="2512134"/>
          </a:xfrm>
        </p:grpSpPr>
        <p:pic>
          <p:nvPicPr>
            <p:cNvPr id="53250" name="Picture 2" descr="Top 10 công ty cung cấp thực phẩm đông lạnh uy tín nhất Việt Nam -  Toplist.vn">
              <a:extLst>
                <a:ext uri="{FF2B5EF4-FFF2-40B4-BE49-F238E27FC236}">
                  <a16:creationId xmlns:a16="http://schemas.microsoft.com/office/drawing/2014/main" id="{9F9B8D03-D569-4E49-BDB4-D15F78AEB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371" y="700947"/>
              <a:ext cx="3758045" cy="251213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3">
              <a:extLst>
                <a:ext uri="{FF2B5EF4-FFF2-40B4-BE49-F238E27FC236}">
                  <a16:creationId xmlns:a16="http://schemas.microsoft.com/office/drawing/2014/main" id="{1E3C5254-7ED9-4E81-B125-5F7F1688FFF2}"/>
                </a:ext>
              </a:extLst>
            </p:cNvPr>
            <p:cNvSpPr txBox="1">
              <a:spLocks noChangeArrowheads="1"/>
            </p:cNvSpPr>
            <p:nvPr/>
          </p:nvSpPr>
          <p:spPr bwMode="auto">
            <a:xfrm>
              <a:off x="229864" y="2484699"/>
              <a:ext cx="652584" cy="659537"/>
            </a:xfrm>
            <a:prstGeom prst="ellipse">
              <a:avLst/>
            </a:prstGeom>
            <a:solidFill>
              <a:schemeClr val="accent6">
                <a:lumMod val="20000"/>
                <a:lumOff val="80000"/>
              </a:schemeClr>
            </a:solidFill>
            <a:ln>
              <a:solidFill>
                <a:schemeClr val="accent5">
                  <a:lumMod val="75000"/>
                </a:schemeClr>
              </a:solidFill>
            </a:ln>
          </p:spPr>
          <p:txBody>
            <a:bodyPr wrap="square" lIns="98728" tIns="49364" rIns="98728" bIns="4936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400" b="1">
                  <a:solidFill>
                    <a:srgbClr val="FF0000"/>
                  </a:solidFill>
                  <a:latin typeface="Times New Roman" panose="02020603050405020304" pitchFamily="18" charset="0"/>
                  <a:cs typeface="Times New Roman" panose="02020603050405020304" pitchFamily="18" charset="0"/>
                </a:rPr>
                <a:t>4</a:t>
              </a:r>
            </a:p>
          </p:txBody>
        </p:sp>
      </p:grpSp>
      <p:sp>
        <p:nvSpPr>
          <p:cNvPr id="16" name="TextBox 15">
            <a:extLst>
              <a:ext uri="{FF2B5EF4-FFF2-40B4-BE49-F238E27FC236}">
                <a16:creationId xmlns:a16="http://schemas.microsoft.com/office/drawing/2014/main" id="{F2F73011-9D25-42E5-90B4-4AD63185FD90}"/>
              </a:ext>
            </a:extLst>
          </p:cNvPr>
          <p:cNvSpPr txBox="1"/>
          <p:nvPr/>
        </p:nvSpPr>
        <p:spPr>
          <a:xfrm>
            <a:off x="791580" y="164782"/>
            <a:ext cx="7959140" cy="492443"/>
          </a:xfrm>
          <a:prstGeom prst="rect">
            <a:avLst/>
          </a:prstGeom>
          <a:noFill/>
        </p:spPr>
        <p:txBody>
          <a:bodyPr wrap="square">
            <a:spAutoFit/>
          </a:bodyPr>
          <a:lstStyle/>
          <a:p>
            <a:r>
              <a:rPr lang="en-US" altLang="vi-VN" sz="260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 hãy nói những cách bảo quản thức ăn trong từng hình.</a:t>
            </a:r>
            <a:endParaRPr lang="en-US" sz="2600">
              <a:ln w="0"/>
              <a:solidFill>
                <a:srgbClr val="0000FF"/>
              </a:solidFill>
              <a:effectLst>
                <a:outerShdw blurRad="38100" dist="19050" dir="2700000" algn="tl" rotWithShape="0">
                  <a:schemeClr val="dk1">
                    <a:alpha val="40000"/>
                  </a:schemeClr>
                </a:outerShdw>
              </a:effectLst>
            </a:endParaRPr>
          </a:p>
        </p:txBody>
      </p:sp>
      <p:grpSp>
        <p:nvGrpSpPr>
          <p:cNvPr id="15" name="Group 14">
            <a:extLst>
              <a:ext uri="{FF2B5EF4-FFF2-40B4-BE49-F238E27FC236}">
                <a16:creationId xmlns:a16="http://schemas.microsoft.com/office/drawing/2014/main" id="{6CD5459E-3C65-443C-871A-5945A6B42FD5}"/>
              </a:ext>
            </a:extLst>
          </p:cNvPr>
          <p:cNvGrpSpPr/>
          <p:nvPr/>
        </p:nvGrpSpPr>
        <p:grpSpPr>
          <a:xfrm>
            <a:off x="4467890" y="635162"/>
            <a:ext cx="3034339" cy="2995289"/>
            <a:chOff x="4022098" y="3540801"/>
            <a:chExt cx="3034339" cy="2995289"/>
          </a:xfrm>
        </p:grpSpPr>
        <p:pic>
          <p:nvPicPr>
            <p:cNvPr id="53252" name="Picture 4" descr="Mắm Tôm Bắc Ngọc Liên Hũ 255g - Cung cấp thực phẩm Csfood">
              <a:extLst>
                <a:ext uri="{FF2B5EF4-FFF2-40B4-BE49-F238E27FC236}">
                  <a16:creationId xmlns:a16="http://schemas.microsoft.com/office/drawing/2014/main" id="{D7F0C0EE-3859-490A-B2F1-547BB6BE44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128" t="4822" r="19128"/>
            <a:stretch/>
          </p:blipFill>
          <p:spPr bwMode="auto">
            <a:xfrm>
              <a:off x="4022098" y="3540801"/>
              <a:ext cx="3034339" cy="2995289"/>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9">
              <a:extLst>
                <a:ext uri="{FF2B5EF4-FFF2-40B4-BE49-F238E27FC236}">
                  <a16:creationId xmlns:a16="http://schemas.microsoft.com/office/drawing/2014/main" id="{155786F3-C151-4E79-BA15-C526F68400F0}"/>
                </a:ext>
              </a:extLst>
            </p:cNvPr>
            <p:cNvSpPr txBox="1">
              <a:spLocks noChangeArrowheads="1"/>
            </p:cNvSpPr>
            <p:nvPr/>
          </p:nvSpPr>
          <p:spPr bwMode="auto">
            <a:xfrm>
              <a:off x="4246849" y="5714450"/>
              <a:ext cx="611331" cy="659537"/>
            </a:xfrm>
            <a:prstGeom prst="ellipse">
              <a:avLst/>
            </a:prstGeom>
            <a:solidFill>
              <a:schemeClr val="accent6">
                <a:lumMod val="20000"/>
                <a:lumOff val="80000"/>
              </a:schemeClr>
            </a:solidFill>
            <a:ln>
              <a:solidFill>
                <a:schemeClr val="accent5">
                  <a:lumMod val="75000"/>
                </a:schemeClr>
              </a:solidFill>
            </a:ln>
          </p:spPr>
          <p:txBody>
            <a:bodyPr wrap="square" lIns="98728" tIns="49364" rIns="98728" bIns="4936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400" b="1">
                  <a:solidFill>
                    <a:srgbClr val="FF0000"/>
                  </a:solidFill>
                  <a:latin typeface="Times New Roman" panose="02020603050405020304" pitchFamily="18" charset="0"/>
                  <a:cs typeface="Times New Roman" panose="02020603050405020304" pitchFamily="18" charset="0"/>
                </a:rPr>
                <a:t>5</a:t>
              </a:r>
            </a:p>
          </p:txBody>
        </p:sp>
      </p:grpSp>
      <p:pic>
        <p:nvPicPr>
          <p:cNvPr id="22" name="Picture 2" descr="C:\Users\Admin\Downloads\logo tran binh ttrong.png">
            <a:extLst>
              <a:ext uri="{FF2B5EF4-FFF2-40B4-BE49-F238E27FC236}">
                <a16:creationId xmlns:a16="http://schemas.microsoft.com/office/drawing/2014/main" id="{0AF28738-A95F-4E88-98C6-5DD493B5A3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129" y="35993"/>
            <a:ext cx="659181"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5133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Nền Cảnh Quan Thiên Nhiên Với Thiết Kế Ngộ Nghĩnh Phù Hợp Với Trẻ Em, Thiên  Nhiên, Lý Lịch, Buồn Cười Hình nền Vector để tải xuống miễn phí">
            <a:extLst>
              <a:ext uri="{FF2B5EF4-FFF2-40B4-BE49-F238E27FC236}">
                <a16:creationId xmlns:a16="http://schemas.microsoft.com/office/drawing/2014/main" id="{69B2275B-2417-411D-A2BD-63E57E813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BA6C7B-254B-47F1-AE1B-D44FEFEE1BDC}"/>
              </a:ext>
            </a:extLst>
          </p:cNvPr>
          <p:cNvSpPr txBox="1"/>
          <p:nvPr/>
        </p:nvSpPr>
        <p:spPr>
          <a:xfrm>
            <a:off x="1295636" y="2168860"/>
            <a:ext cx="6912768" cy="2308324"/>
          </a:xfrm>
          <a:prstGeom prst="rect">
            <a:avLst/>
          </a:prstGeom>
          <a:noFill/>
        </p:spPr>
        <p:txBody>
          <a:bodyPr wrap="square" rtlCol="0">
            <a:spAutoFit/>
          </a:bodyPr>
          <a:lstStyle/>
          <a:p>
            <a:r>
              <a:rPr lang="en-US" sz="4800">
                <a:latin typeface="Times New Roman" panose="02020603050405020304" pitchFamily="18" charset="0"/>
                <a:cs typeface="Times New Roman" panose="02020603050405020304" pitchFamily="18" charset="0"/>
              </a:rPr>
              <a:t>Gia đình em thường sử dụng những cách nào để bảo bảo quản thức ăn?</a:t>
            </a:r>
          </a:p>
        </p:txBody>
      </p:sp>
      <p:pic>
        <p:nvPicPr>
          <p:cNvPr id="4" name="Picture 2" descr="C:\Users\Admin\Downloads\logo tran binh ttrong.png">
            <a:extLst>
              <a:ext uri="{FF2B5EF4-FFF2-40B4-BE49-F238E27FC236}">
                <a16:creationId xmlns:a16="http://schemas.microsoft.com/office/drawing/2014/main" id="{B60DFC2E-54F1-42A1-9B9F-35D730ED5E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356" y="296652"/>
            <a:ext cx="905280" cy="902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353377"/>
      </p:ext>
    </p:extLst>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53DE3D-2CA8-41F5-A3D6-A65982889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ình Chữ nhật 4">
            <a:extLst>
              <a:ext uri="{FF2B5EF4-FFF2-40B4-BE49-F238E27FC236}">
                <a16:creationId xmlns:a16="http://schemas.microsoft.com/office/drawing/2014/main" id="{1BF55FD9-E6FF-4092-989B-66E759C34282}"/>
              </a:ext>
            </a:extLst>
          </p:cNvPr>
          <p:cNvSpPr>
            <a:spLocks noChangeArrowheads="1"/>
          </p:cNvSpPr>
          <p:nvPr/>
        </p:nvSpPr>
        <p:spPr bwMode="auto">
          <a:xfrm>
            <a:off x="3650300" y="152636"/>
            <a:ext cx="5292587" cy="2389406"/>
          </a:xfrm>
          <a:prstGeom prst="cloudCallout">
            <a:avLst>
              <a:gd name="adj1" fmla="val -74130"/>
              <a:gd name="adj2" fmla="val -35990"/>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rPr>
              <a:t>Các cách bảo quản thức ăn đó có lợi ích gì?</a:t>
            </a:r>
          </a:p>
        </p:txBody>
      </p:sp>
      <p:sp>
        <p:nvSpPr>
          <p:cNvPr id="6" name="Text Box 13">
            <a:extLst>
              <a:ext uri="{FF2B5EF4-FFF2-40B4-BE49-F238E27FC236}">
                <a16:creationId xmlns:a16="http://schemas.microsoft.com/office/drawing/2014/main" id="{DB564D09-1898-4DC1-B914-73C5BF03E64D}"/>
              </a:ext>
            </a:extLst>
          </p:cNvPr>
          <p:cNvSpPr txBox="1">
            <a:spLocks noChangeArrowheads="1"/>
          </p:cNvSpPr>
          <p:nvPr/>
        </p:nvSpPr>
        <p:spPr bwMode="auto">
          <a:xfrm>
            <a:off x="1095141" y="2694678"/>
            <a:ext cx="63416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
              <a:spcBef>
                <a:spcPct val="50000"/>
              </a:spcBef>
              <a:buFontTx/>
              <a:buChar char="-"/>
            </a:pPr>
            <a:r>
              <a:rPr lang="en-US" altLang="en-US" sz="2800" b="1">
                <a:solidFill>
                  <a:srgbClr val="9900CC"/>
                </a:solidFill>
                <a:latin typeface="Times New Roman" panose="02020603050405020304" pitchFamily="18" charset="0"/>
                <a:cs typeface="Times New Roman" panose="02020603050405020304" pitchFamily="18" charset="0"/>
                <a:sym typeface="Wingdings 2" panose="05020102010507070707" pitchFamily="18" charset="2"/>
              </a:rPr>
              <a:t> Giúp thức ăn để được lâu, không bị mất chất dinh dưỡng và ôi thiu.</a:t>
            </a:r>
          </a:p>
        </p:txBody>
      </p:sp>
      <p:pic>
        <p:nvPicPr>
          <p:cNvPr id="9" name="Picture 4" descr="do hop">
            <a:extLst>
              <a:ext uri="{FF2B5EF4-FFF2-40B4-BE49-F238E27FC236}">
                <a16:creationId xmlns:a16="http://schemas.microsoft.com/office/drawing/2014/main" id="{A62B533B-B2B9-474B-920C-F432BDE05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764704"/>
            <a:ext cx="2496277" cy="187220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Admin\Downloads\logo tran binh ttrong.png">
            <a:extLst>
              <a:ext uri="{FF2B5EF4-FFF2-40B4-BE49-F238E27FC236}">
                <a16:creationId xmlns:a16="http://schemas.microsoft.com/office/drawing/2014/main" id="{1111EE49-CFBC-4F03-B974-0D94F75AD3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113" y="52522"/>
            <a:ext cx="905280" cy="9025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a:extLst>
              <a:ext uri="{FF2B5EF4-FFF2-40B4-BE49-F238E27FC236}">
                <a16:creationId xmlns:a16="http://schemas.microsoft.com/office/drawing/2014/main" id="{5A90C475-4DB3-42A1-9EB8-FC8AE7362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862" name="Text Box 6">
            <a:extLst>
              <a:ext uri="{FF2B5EF4-FFF2-40B4-BE49-F238E27FC236}">
                <a16:creationId xmlns:a16="http://schemas.microsoft.com/office/drawing/2014/main" id="{B5694FD3-269C-4FEB-AB0E-8422225ABC8E}"/>
              </a:ext>
            </a:extLst>
          </p:cNvPr>
          <p:cNvSpPr txBox="1">
            <a:spLocks noChangeArrowheads="1"/>
          </p:cNvSpPr>
          <p:nvPr/>
        </p:nvSpPr>
        <p:spPr bwMode="auto">
          <a:xfrm>
            <a:off x="1572568" y="728700"/>
            <a:ext cx="691326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rgbClr val="9900CC"/>
                </a:solidFill>
                <a:latin typeface="Times New Roman" panose="02020603050405020304" pitchFamily="18" charset="0"/>
              </a:rPr>
              <a:t> Các cách bảo quản thức ăn:</a:t>
            </a:r>
          </a:p>
          <a:p>
            <a:pPr eaLnBrk="1" hangingPunct="1">
              <a:spcBef>
                <a:spcPct val="0"/>
              </a:spcBef>
              <a:buFontTx/>
              <a:buNone/>
            </a:pPr>
            <a:r>
              <a:rPr lang="en-US" altLang="en-US" sz="3600">
                <a:latin typeface="Times New Roman" panose="02020603050405020304" pitchFamily="18" charset="0"/>
              </a:rPr>
              <a:t>  	</a:t>
            </a:r>
            <a:r>
              <a:rPr lang="en-US" altLang="en-US" sz="3600" b="1" i="1">
                <a:latin typeface="Times New Roman" panose="02020603050405020304" pitchFamily="18" charset="0"/>
              </a:rPr>
              <a:t>	</a:t>
            </a:r>
            <a:r>
              <a:rPr lang="en-US" altLang="en-US" sz="3600" b="1" i="1">
                <a:solidFill>
                  <a:schemeClr val="accent5">
                    <a:lumMod val="75000"/>
                  </a:schemeClr>
                </a:solidFill>
                <a:latin typeface="Times New Roman" panose="02020603050405020304" pitchFamily="18" charset="0"/>
              </a:rPr>
              <a:t>*  Phơi khô, sấy ...</a:t>
            </a:r>
          </a:p>
          <a:p>
            <a:pPr eaLnBrk="1" hangingPunct="1">
              <a:spcBef>
                <a:spcPct val="0"/>
              </a:spcBef>
              <a:buFontTx/>
              <a:buNone/>
            </a:pPr>
            <a:r>
              <a:rPr lang="en-US" altLang="en-US" sz="3600" b="1" i="1">
                <a:solidFill>
                  <a:schemeClr val="accent5">
                    <a:lumMod val="75000"/>
                  </a:schemeClr>
                </a:solidFill>
                <a:latin typeface="Times New Roman" panose="02020603050405020304" pitchFamily="18" charset="0"/>
              </a:rPr>
              <a:t>		*  Đóng hộp</a:t>
            </a:r>
          </a:p>
          <a:p>
            <a:pPr eaLnBrk="1" hangingPunct="1">
              <a:spcBef>
                <a:spcPct val="0"/>
              </a:spcBef>
              <a:buFontTx/>
              <a:buNone/>
            </a:pPr>
            <a:r>
              <a:rPr lang="en-US" altLang="en-US" sz="3600" b="1" i="1">
                <a:solidFill>
                  <a:schemeClr val="accent5">
                    <a:lumMod val="75000"/>
                  </a:schemeClr>
                </a:solidFill>
                <a:latin typeface="Times New Roman" panose="02020603050405020304" pitchFamily="18" charset="0"/>
              </a:rPr>
              <a:t>		*  Ướp lạnh</a:t>
            </a:r>
          </a:p>
          <a:p>
            <a:pPr eaLnBrk="1" hangingPunct="1">
              <a:spcBef>
                <a:spcPct val="0"/>
              </a:spcBef>
              <a:buFontTx/>
              <a:buNone/>
            </a:pPr>
            <a:r>
              <a:rPr lang="en-US" altLang="en-US" sz="3600" b="1" i="1">
                <a:solidFill>
                  <a:schemeClr val="accent5">
                    <a:lumMod val="75000"/>
                  </a:schemeClr>
                </a:solidFill>
                <a:latin typeface="Times New Roman" panose="02020603050405020304" pitchFamily="18" charset="0"/>
              </a:rPr>
              <a:t>		*  Ướp mặn</a:t>
            </a:r>
          </a:p>
          <a:p>
            <a:pPr eaLnBrk="1" hangingPunct="1">
              <a:spcBef>
                <a:spcPct val="0"/>
              </a:spcBef>
              <a:buFontTx/>
              <a:buNone/>
            </a:pPr>
            <a:r>
              <a:rPr lang="en-US" altLang="en-US" sz="3600" b="1" i="1">
                <a:solidFill>
                  <a:schemeClr val="accent5">
                    <a:lumMod val="75000"/>
                  </a:schemeClr>
                </a:solidFill>
                <a:latin typeface="Times New Roman" panose="02020603050405020304" pitchFamily="18" charset="0"/>
              </a:rPr>
              <a:t>		*  Cô đặc với đường</a:t>
            </a:r>
          </a:p>
        </p:txBody>
      </p:sp>
      <p:sp>
        <p:nvSpPr>
          <p:cNvPr id="18437" name="AutoShape 8">
            <a:extLst>
              <a:ext uri="{FF2B5EF4-FFF2-40B4-BE49-F238E27FC236}">
                <a16:creationId xmlns:a16="http://schemas.microsoft.com/office/drawing/2014/main" id="{79C6E774-F855-41FB-AEA5-EBB0A5B3235E}"/>
              </a:ext>
            </a:extLst>
          </p:cNvPr>
          <p:cNvSpPr>
            <a:spLocks noChangeArrowheads="1"/>
          </p:cNvSpPr>
          <p:nvPr/>
        </p:nvSpPr>
        <p:spPr bwMode="auto">
          <a:xfrm>
            <a:off x="827088" y="7345363"/>
            <a:ext cx="609600" cy="152400"/>
          </a:xfrm>
          <a:prstGeom prst="flowChartDecision">
            <a:avLst/>
          </a:prstGeom>
          <a:solidFill>
            <a:srgbClr val="CCCC00"/>
          </a:solidFill>
          <a:ln w="9525">
            <a:solidFill>
              <a:srgbClr val="FF66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8438" name="AutoShape 9">
            <a:extLst>
              <a:ext uri="{FF2B5EF4-FFF2-40B4-BE49-F238E27FC236}">
                <a16:creationId xmlns:a16="http://schemas.microsoft.com/office/drawing/2014/main" id="{9128D0D6-D5B2-46A0-AFDB-C7ECA37F9531}"/>
              </a:ext>
            </a:extLst>
          </p:cNvPr>
          <p:cNvSpPr>
            <a:spLocks noChangeArrowheads="1"/>
          </p:cNvSpPr>
          <p:nvPr/>
        </p:nvSpPr>
        <p:spPr bwMode="auto">
          <a:xfrm>
            <a:off x="2895600" y="7353300"/>
            <a:ext cx="609600" cy="152400"/>
          </a:xfrm>
          <a:prstGeom prst="flowChartDecision">
            <a:avLst/>
          </a:prstGeom>
          <a:solidFill>
            <a:srgbClr val="CCCC00"/>
          </a:solidFill>
          <a:ln w="9525">
            <a:solidFill>
              <a:srgbClr val="FF66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8439" name="AutoShape 10">
            <a:extLst>
              <a:ext uri="{FF2B5EF4-FFF2-40B4-BE49-F238E27FC236}">
                <a16:creationId xmlns:a16="http://schemas.microsoft.com/office/drawing/2014/main" id="{1B879BB8-5281-4020-9FB8-1B40E03A7823}"/>
              </a:ext>
            </a:extLst>
          </p:cNvPr>
          <p:cNvSpPr>
            <a:spLocks noChangeArrowheads="1"/>
          </p:cNvSpPr>
          <p:nvPr/>
        </p:nvSpPr>
        <p:spPr bwMode="auto">
          <a:xfrm>
            <a:off x="7239000" y="7345363"/>
            <a:ext cx="609600" cy="152400"/>
          </a:xfrm>
          <a:prstGeom prst="flowChartDecision">
            <a:avLst/>
          </a:prstGeom>
          <a:solidFill>
            <a:srgbClr val="CCCC00"/>
          </a:solidFill>
          <a:ln w="9525">
            <a:solidFill>
              <a:srgbClr val="FF66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8440" name="AutoShape 11">
            <a:extLst>
              <a:ext uri="{FF2B5EF4-FFF2-40B4-BE49-F238E27FC236}">
                <a16:creationId xmlns:a16="http://schemas.microsoft.com/office/drawing/2014/main" id="{CB9CB2FE-1761-4F96-A3B6-1616D1FFB34F}"/>
              </a:ext>
            </a:extLst>
          </p:cNvPr>
          <p:cNvSpPr>
            <a:spLocks noChangeArrowheads="1"/>
          </p:cNvSpPr>
          <p:nvPr/>
        </p:nvSpPr>
        <p:spPr bwMode="auto">
          <a:xfrm>
            <a:off x="4724400" y="7380288"/>
            <a:ext cx="609600" cy="152400"/>
          </a:xfrm>
          <a:prstGeom prst="flowChartDecision">
            <a:avLst/>
          </a:prstGeom>
          <a:solidFill>
            <a:srgbClr val="CCCC00"/>
          </a:solidFill>
          <a:ln w="9525">
            <a:solidFill>
              <a:srgbClr val="FF66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pic>
        <p:nvPicPr>
          <p:cNvPr id="9" name="Picture 2" descr="C:\Users\Admin\Downloads\logo tran binh ttrong.png">
            <a:extLst>
              <a:ext uri="{FF2B5EF4-FFF2-40B4-BE49-F238E27FC236}">
                <a16:creationId xmlns:a16="http://schemas.microsoft.com/office/drawing/2014/main" id="{95ED4122-F52F-488D-96F7-9F9010E1B2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8255"/>
            <a:ext cx="905280" cy="9025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1862"/>
                                        </p:tgtEl>
                                        <p:attrNameLst>
                                          <p:attrName>style.visibility</p:attrName>
                                        </p:attrNameLst>
                                      </p:cBhvr>
                                      <p:to>
                                        <p:strVal val="visible"/>
                                      </p:to>
                                    </p:set>
                                    <p:anim calcmode="discrete" valueType="clr">
                                      <p:cBhvr override="childStyle">
                                        <p:cTn id="7" dur="80"/>
                                        <p:tgtEl>
                                          <p:spTgt spid="1218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1862"/>
                                        </p:tgtEl>
                                        <p:attrNameLst>
                                          <p:attrName>fillcolor</p:attrName>
                                        </p:attrNameLst>
                                      </p:cBhvr>
                                      <p:tavLst>
                                        <p:tav tm="0">
                                          <p:val>
                                            <p:clrVal>
                                              <a:schemeClr val="accent2"/>
                                            </p:clrVal>
                                          </p:val>
                                        </p:tav>
                                        <p:tav tm="50000">
                                          <p:val>
                                            <p:clrVal>
                                              <a:schemeClr val="hlink"/>
                                            </p:clrVal>
                                          </p:val>
                                        </p:tav>
                                      </p:tavLst>
                                    </p:anim>
                                    <p:set>
                                      <p:cBhvr>
                                        <p:cTn id="9" dur="80"/>
                                        <p:tgtEl>
                                          <p:spTgt spid="1218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a:extLst>
              <a:ext uri="{FF2B5EF4-FFF2-40B4-BE49-F238E27FC236}">
                <a16:creationId xmlns:a16="http://schemas.microsoft.com/office/drawing/2014/main" id="{16288449-AAF3-42AD-881B-B58825473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50" name="Text Box 6">
            <a:extLst>
              <a:ext uri="{FF2B5EF4-FFF2-40B4-BE49-F238E27FC236}">
                <a16:creationId xmlns:a16="http://schemas.microsoft.com/office/drawing/2014/main" id="{A1CB58B6-7630-4167-B578-85A713F0B85C}"/>
              </a:ext>
            </a:extLst>
          </p:cNvPr>
          <p:cNvSpPr txBox="1">
            <a:spLocks noChangeArrowheads="1"/>
          </p:cNvSpPr>
          <p:nvPr/>
        </p:nvSpPr>
        <p:spPr bwMode="auto">
          <a:xfrm>
            <a:off x="1007604" y="728700"/>
            <a:ext cx="5812747" cy="3232725"/>
          </a:xfrm>
          <a:prstGeom prst="cloudCallout">
            <a:avLst>
              <a:gd name="adj1" fmla="val 53882"/>
              <a:gd name="adj2" fmla="val 52301"/>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0000"/>
                </a:solidFill>
                <a:latin typeface="Times New Roman" panose="02020603050405020304" pitchFamily="18" charset="0"/>
                <a:cs typeface="Times New Roman" panose="02020603050405020304" pitchFamily="18" charset="0"/>
              </a:rPr>
              <a:t>Chúng ta cần lưu ý điều gì trước khi bảo quản và sử dụng thức ăn?</a:t>
            </a:r>
          </a:p>
        </p:txBody>
      </p:sp>
      <p:pic>
        <p:nvPicPr>
          <p:cNvPr id="5" name="Picture 2" descr="C:\Users\Admin\Downloads\logo tran binh ttrong.png">
            <a:extLst>
              <a:ext uri="{FF2B5EF4-FFF2-40B4-BE49-F238E27FC236}">
                <a16:creationId xmlns:a16="http://schemas.microsoft.com/office/drawing/2014/main" id="{1F64D73C-8484-4811-BA56-404D1915DA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8255"/>
            <a:ext cx="905280" cy="9025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Content Placeholder 5" descr="CT-579231-2-01.jpg">
            <a:extLst>
              <a:ext uri="{FF2B5EF4-FFF2-40B4-BE49-F238E27FC236}">
                <a16:creationId xmlns:a16="http://schemas.microsoft.com/office/drawing/2014/main" id="{FD594FCE-033D-49BC-8DBD-245FE062C2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49650" y="116632"/>
            <a:ext cx="3484437" cy="3168352"/>
          </a:xfrm>
        </p:spPr>
      </p:pic>
      <p:sp>
        <p:nvSpPr>
          <p:cNvPr id="6147" name="Rectangle 4">
            <a:extLst>
              <a:ext uri="{FF2B5EF4-FFF2-40B4-BE49-F238E27FC236}">
                <a16:creationId xmlns:a16="http://schemas.microsoft.com/office/drawing/2014/main" id="{A42030EC-1050-4219-AE4C-B56197473163}"/>
              </a:ext>
            </a:extLst>
          </p:cNvPr>
          <p:cNvSpPr>
            <a:spLocks noChangeArrowheads="1"/>
          </p:cNvSpPr>
          <p:nvPr/>
        </p:nvSpPr>
        <p:spPr bwMode="auto">
          <a:xfrm>
            <a:off x="287524" y="980728"/>
            <a:ext cx="5082106" cy="954107"/>
          </a:xfrm>
          <a:prstGeom prst="rect">
            <a:avLst/>
          </a:prstGeom>
          <a:ln w="38100"/>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Kể tên một số loại thức ăn được bảo quản bằng cách phơi khô.</a:t>
            </a:r>
          </a:p>
        </p:txBody>
      </p:sp>
      <p:sp>
        <p:nvSpPr>
          <p:cNvPr id="6" name="TextBox 5">
            <a:extLst>
              <a:ext uri="{FF2B5EF4-FFF2-40B4-BE49-F238E27FC236}">
                <a16:creationId xmlns:a16="http://schemas.microsoft.com/office/drawing/2014/main" id="{F350FFA8-4309-4BB5-85C2-D3007D755573}"/>
              </a:ext>
            </a:extLst>
          </p:cNvPr>
          <p:cNvSpPr txBox="1"/>
          <p:nvPr/>
        </p:nvSpPr>
        <p:spPr>
          <a:xfrm>
            <a:off x="542577" y="2096852"/>
            <a:ext cx="4572000" cy="830997"/>
          </a:xfrm>
          <a:prstGeom prst="rect">
            <a:avLst/>
          </a:prstGeom>
          <a:noFill/>
        </p:spPr>
        <p:txBody>
          <a:bodyPr wrap="square">
            <a:spAutoFit/>
          </a:bodyPr>
          <a:lstStyle/>
          <a:p>
            <a:pPr algn="ctr" eaLnBrk="1" hangingPunct="1">
              <a:spcBef>
                <a:spcPct val="0"/>
              </a:spcBef>
              <a:buFontTx/>
              <a:buNone/>
            </a:pPr>
            <a:r>
              <a:rPr lang="en-US" altLang="en-US" sz="2400" b="1" i="1">
                <a:latin typeface="Times New Roman" panose="02020603050405020304" pitchFamily="18" charset="0"/>
                <a:cs typeface="Times New Roman" panose="02020603050405020304" pitchFamily="18" charset="0"/>
              </a:rPr>
              <a:t>Cá, tôm mực, củ cải, măng, miến, bánh tráng, mộc nhĩ,…</a:t>
            </a:r>
          </a:p>
        </p:txBody>
      </p:sp>
      <p:pic>
        <p:nvPicPr>
          <p:cNvPr id="7" name="Picture 8" descr="55215162-1232443272-chuamatngu1">
            <a:extLst>
              <a:ext uri="{FF2B5EF4-FFF2-40B4-BE49-F238E27FC236}">
                <a16:creationId xmlns:a16="http://schemas.microsoft.com/office/drawing/2014/main" id="{3279D35B-0791-4511-9027-B4317936B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650" y="3429000"/>
            <a:ext cx="3484437"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a:extLst>
              <a:ext uri="{FF2B5EF4-FFF2-40B4-BE49-F238E27FC236}">
                <a16:creationId xmlns:a16="http://schemas.microsoft.com/office/drawing/2014/main" id="{3D5F52F7-FCA8-43F6-8522-3C52F249C0C9}"/>
              </a:ext>
            </a:extLst>
          </p:cNvPr>
          <p:cNvSpPr>
            <a:spLocks noChangeArrowheads="1"/>
          </p:cNvSpPr>
          <p:nvPr/>
        </p:nvSpPr>
        <p:spPr bwMode="auto">
          <a:xfrm>
            <a:off x="236178" y="3284984"/>
            <a:ext cx="5082106" cy="954107"/>
          </a:xfrm>
          <a:prstGeom prst="rect">
            <a:avLst/>
          </a:prstGeom>
          <a:ln w="38100"/>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Những điều cần lưu ý trước khi bảo quản và sử dụng thức ăn.</a:t>
            </a:r>
          </a:p>
        </p:txBody>
      </p:sp>
      <p:sp>
        <p:nvSpPr>
          <p:cNvPr id="9" name="Text Box 61">
            <a:extLst>
              <a:ext uri="{FF2B5EF4-FFF2-40B4-BE49-F238E27FC236}">
                <a16:creationId xmlns:a16="http://schemas.microsoft.com/office/drawing/2014/main" id="{F5DB82A7-FB10-4259-94B7-8D38E9C402BC}"/>
              </a:ext>
            </a:extLst>
          </p:cNvPr>
          <p:cNvSpPr txBox="1">
            <a:spLocks noChangeArrowheads="1"/>
          </p:cNvSpPr>
          <p:nvPr/>
        </p:nvSpPr>
        <p:spPr bwMode="auto">
          <a:xfrm>
            <a:off x="217537" y="4442920"/>
            <a:ext cx="511457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b="1" i="1">
                <a:latin typeface="Times New Roman" panose="02020603050405020304" pitchFamily="18" charset="0"/>
                <a:cs typeface="Times New Roman" panose="02020603050405020304" pitchFamily="18" charset="0"/>
              </a:rPr>
              <a:t>-Trước khi bảo quản cần rửa sạch, bỏ phần ruột.</a:t>
            </a:r>
          </a:p>
          <a:p>
            <a:pPr algn="just" eaLnBrk="1" hangingPunct="1">
              <a:spcBef>
                <a:spcPct val="0"/>
              </a:spcBef>
              <a:buFontTx/>
              <a:buNone/>
            </a:pPr>
            <a:r>
              <a:rPr lang="en-US" altLang="en-US" sz="2400" b="1" i="1">
                <a:latin typeface="Times New Roman" panose="02020603050405020304" pitchFamily="18" charset="0"/>
                <a:cs typeface="Times New Roman" panose="02020603050405020304" pitchFamily="18" charset="0"/>
              </a:rPr>
              <a:t> - Các loại rau chọn tươi, bảỏ dập nát úa, rửa sạch, để ráo. Trước khi sử dụng cần rửa sạch lại</a:t>
            </a:r>
          </a:p>
        </p:txBody>
      </p:sp>
      <p:sp>
        <p:nvSpPr>
          <p:cNvPr id="10" name="Rectangle 3">
            <a:extLst>
              <a:ext uri="{FF2B5EF4-FFF2-40B4-BE49-F238E27FC236}">
                <a16:creationId xmlns:a16="http://schemas.microsoft.com/office/drawing/2014/main" id="{35EDB050-77F3-456E-AC4B-F4D4789B5116}"/>
              </a:ext>
            </a:extLst>
          </p:cNvPr>
          <p:cNvSpPr>
            <a:spLocks noChangeArrowheads="1"/>
          </p:cNvSpPr>
          <p:nvPr/>
        </p:nvSpPr>
        <p:spPr bwMode="auto">
          <a:xfrm>
            <a:off x="1547664" y="-14211"/>
            <a:ext cx="24842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a:solidFill>
                  <a:srgbClr val="FF0066"/>
                </a:solidFill>
                <a:latin typeface="Times New Roman" panose="02020603050405020304" pitchFamily="18" charset="0"/>
                <a:cs typeface="Times New Roman" panose="02020603050405020304" pitchFamily="18" charset="0"/>
              </a:rPr>
              <a:t>Phơi khô</a:t>
            </a:r>
          </a:p>
        </p:txBody>
      </p:sp>
      <p:pic>
        <p:nvPicPr>
          <p:cNvPr id="11" name="Picture 2" descr="C:\Users\Admin\Downloads\logo tran binh ttrong.png">
            <a:extLst>
              <a:ext uri="{FF2B5EF4-FFF2-40B4-BE49-F238E27FC236}">
                <a16:creationId xmlns:a16="http://schemas.microsoft.com/office/drawing/2014/main" id="{08C7944A-FD9C-49E3-AFC3-AAA0DD12F2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537" y="44624"/>
            <a:ext cx="801597" cy="7992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 grpId="0"/>
      <p:bldP spid="8" grpId="0" animBg="1"/>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687</TotalTime>
  <Words>727</Words>
  <Application>Microsoft Office PowerPoint</Application>
  <PresentationFormat>On-screen Show (4:3)</PresentationFormat>
  <Paragraphs>69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     Em hãy nói những cách bảo quản thức ăn trong từng hình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ngày tháng 10 năm 2010</dc:title>
  <dc:creator>User</dc:creator>
  <cp:lastModifiedBy>Nguyen Ngoc Lan</cp:lastModifiedBy>
  <cp:revision>101</cp:revision>
  <dcterms:created xsi:type="dcterms:W3CDTF">2010-09-11T13:07:19Z</dcterms:created>
  <dcterms:modified xsi:type="dcterms:W3CDTF">2021-08-11T08:42:34Z</dcterms:modified>
</cp:coreProperties>
</file>